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21" r:id="rId1"/>
  </p:sldMasterIdLst>
  <p:notesMasterIdLst>
    <p:notesMasterId r:id="rId40"/>
  </p:notesMasterIdLst>
  <p:sldIdLst>
    <p:sldId id="284" r:id="rId2"/>
    <p:sldId id="269" r:id="rId3"/>
    <p:sldId id="294" r:id="rId4"/>
    <p:sldId id="270" r:id="rId5"/>
    <p:sldId id="257" r:id="rId6"/>
    <p:sldId id="296" r:id="rId7"/>
    <p:sldId id="265" r:id="rId8"/>
    <p:sldId id="309" r:id="rId9"/>
    <p:sldId id="295" r:id="rId10"/>
    <p:sldId id="264" r:id="rId11"/>
    <p:sldId id="286" r:id="rId12"/>
    <p:sldId id="310" r:id="rId13"/>
    <p:sldId id="314" r:id="rId14"/>
    <p:sldId id="316" r:id="rId15"/>
    <p:sldId id="262" r:id="rId16"/>
    <p:sldId id="311" r:id="rId17"/>
    <p:sldId id="312" r:id="rId18"/>
    <p:sldId id="288" r:id="rId19"/>
    <p:sldId id="290" r:id="rId20"/>
    <p:sldId id="291" r:id="rId21"/>
    <p:sldId id="289" r:id="rId22"/>
    <p:sldId id="292" r:id="rId23"/>
    <p:sldId id="301" r:id="rId24"/>
    <p:sldId id="287" r:id="rId25"/>
    <p:sldId id="307" r:id="rId26"/>
    <p:sldId id="261" r:id="rId27"/>
    <p:sldId id="313" r:id="rId28"/>
    <p:sldId id="300" r:id="rId29"/>
    <p:sldId id="303" r:id="rId30"/>
    <p:sldId id="304" r:id="rId31"/>
    <p:sldId id="268" r:id="rId32"/>
    <p:sldId id="277" r:id="rId33"/>
    <p:sldId id="278" r:id="rId34"/>
    <p:sldId id="279" r:id="rId35"/>
    <p:sldId id="280" r:id="rId36"/>
    <p:sldId id="276" r:id="rId37"/>
    <p:sldId id="305" r:id="rId38"/>
    <p:sldId id="306"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54"/>
    <p:restoredTop sz="54261"/>
  </p:normalViewPr>
  <p:slideViewPr>
    <p:cSldViewPr snapToGrid="0" snapToObjects="1">
      <p:cViewPr varScale="1">
        <p:scale>
          <a:sx n="67" d="100"/>
          <a:sy n="67" d="100"/>
        </p:scale>
        <p:origin x="1584" y="184"/>
      </p:cViewPr>
      <p:guideLst/>
    </p:cSldViewPr>
  </p:slideViewPr>
  <p:outlineViewPr>
    <p:cViewPr>
      <p:scale>
        <a:sx n="33" d="100"/>
        <a:sy n="33" d="100"/>
      </p:scale>
      <p:origin x="0" y="0"/>
    </p:cViewPr>
  </p:outlineViewPr>
  <p:notesTextViewPr>
    <p:cViewPr>
      <p:scale>
        <a:sx n="140" d="100"/>
        <a:sy n="14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2012</c:v>
                </c:pt>
              </c:strCache>
            </c:strRef>
          </c:tx>
          <c:spPr>
            <a:solidFill>
              <a:schemeClr val="accent1"/>
            </a:solidFill>
            <a:ln>
              <a:noFill/>
            </a:ln>
            <a:effectLst/>
          </c:spPr>
          <c:invertIfNegative val="0"/>
          <c:dLbls>
            <c:dLbl>
              <c:idx val="0"/>
              <c:layout>
                <c:manualLayout>
                  <c:x val="2.1310602024506801E-3"/>
                  <c:y val="4.5555750575363216E-4"/>
                </c:manualLayout>
              </c:layout>
              <c:tx>
                <c:rich>
                  <a:bodyPr/>
                  <a:lstStyle/>
                  <a:p>
                    <a:fld id="{B2AC4566-D256-884C-B66A-A0A744EFB03E}" type="VALUE">
                      <a:rPr lang="en-US" smtClean="0"/>
                      <a:pPr/>
                      <a:t>[VALUE]</a:t>
                    </a:fld>
                    <a:r>
                      <a:rPr lang="en-US" dirty="0"/>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7913-A441-8581-6C6B13BDFC7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Sold</c:v>
                </c:pt>
              </c:strCache>
            </c:strRef>
          </c:cat>
          <c:val>
            <c:numRef>
              <c:f>Sheet1!$B$2</c:f>
              <c:numCache>
                <c:formatCode>General</c:formatCode>
                <c:ptCount val="1"/>
                <c:pt idx="0">
                  <c:v>4.2</c:v>
                </c:pt>
              </c:numCache>
            </c:numRef>
          </c:val>
          <c:extLst>
            <c:ext xmlns:c16="http://schemas.microsoft.com/office/drawing/2014/chart" uri="{C3380CC4-5D6E-409C-BE32-E72D297353CC}">
              <c16:uniqueId val="{00000000-7913-A441-8581-6C6B13BDFC75}"/>
            </c:ext>
          </c:extLst>
        </c:ser>
        <c:ser>
          <c:idx val="1"/>
          <c:order val="1"/>
          <c:tx>
            <c:strRef>
              <c:f>Sheet1!$C$1</c:f>
              <c:strCache>
                <c:ptCount val="1"/>
                <c:pt idx="0">
                  <c:v>2015</c:v>
                </c:pt>
              </c:strCache>
            </c:strRef>
          </c:tx>
          <c:spPr>
            <a:solidFill>
              <a:schemeClr val="accent2"/>
            </a:solidFill>
            <a:ln>
              <a:noFill/>
            </a:ln>
            <a:effectLst/>
          </c:spPr>
          <c:invertIfNegative val="0"/>
          <c:dLbls>
            <c:dLbl>
              <c:idx val="0"/>
              <c:layout>
                <c:manualLayout>
                  <c:x val="0"/>
                  <c:y val="1.2978279355177265E-3"/>
                </c:manualLayout>
              </c:layout>
              <c:tx>
                <c:rich>
                  <a:bodyPr/>
                  <a:lstStyle/>
                  <a:p>
                    <a:fld id="{5E47ACF7-6C58-6041-9491-149E7E91A4BD}" type="VALUE">
                      <a:rPr lang="en-US" smtClean="0"/>
                      <a:pPr/>
                      <a:t>[VALUE]</a:t>
                    </a:fld>
                    <a:r>
                      <a:rPr lang="en-US"/>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E14B-A54A-A53B-50E0EC6089FE}"/>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Sold</c:v>
                </c:pt>
              </c:strCache>
            </c:strRef>
          </c:cat>
          <c:val>
            <c:numRef>
              <c:f>Sheet1!$C$2</c:f>
              <c:numCache>
                <c:formatCode>General</c:formatCode>
                <c:ptCount val="1"/>
                <c:pt idx="0">
                  <c:v>25</c:v>
                </c:pt>
              </c:numCache>
            </c:numRef>
          </c:val>
          <c:extLst>
            <c:ext xmlns:c16="http://schemas.microsoft.com/office/drawing/2014/chart" uri="{C3380CC4-5D6E-409C-BE32-E72D297353CC}">
              <c16:uniqueId val="{00000001-7913-A441-8581-6C6B13BDFC75}"/>
            </c:ext>
          </c:extLst>
        </c:ser>
        <c:ser>
          <c:idx val="2"/>
          <c:order val="2"/>
          <c:tx>
            <c:strRef>
              <c:f>Sheet1!$D$1</c:f>
              <c:strCache>
                <c:ptCount val="1"/>
                <c:pt idx="0">
                  <c:v>2017</c:v>
                </c:pt>
              </c:strCache>
            </c:strRef>
          </c:tx>
          <c:spPr>
            <a:solidFill>
              <a:schemeClr val="accent3"/>
            </a:solidFill>
            <a:ln>
              <a:noFill/>
            </a:ln>
            <a:effectLst/>
          </c:spPr>
          <c:invertIfNegative val="0"/>
          <c:dLbls>
            <c:dLbl>
              <c:idx val="0"/>
              <c:layout>
                <c:manualLayout>
                  <c:x val="-7.8137971433345936E-17"/>
                  <c:y val="3.5747190504611011E-3"/>
                </c:manualLayout>
              </c:layout>
              <c:tx>
                <c:rich>
                  <a:bodyPr/>
                  <a:lstStyle/>
                  <a:p>
                    <a:fld id="{5C9E9637-66FE-5046-8600-36BC4DE9D7BC}" type="VALUE">
                      <a:rPr lang="en-US" smtClean="0"/>
                      <a:pPr/>
                      <a:t>[VALUE]</a:t>
                    </a:fld>
                    <a:r>
                      <a:rPr lang="en-US"/>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E14B-A54A-A53B-50E0EC6089FE}"/>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Sold</c:v>
                </c:pt>
              </c:strCache>
            </c:strRef>
          </c:cat>
          <c:val>
            <c:numRef>
              <c:f>Sheet1!$D$2</c:f>
              <c:numCache>
                <c:formatCode>General</c:formatCode>
                <c:ptCount val="1"/>
                <c:pt idx="0">
                  <c:v>75</c:v>
                </c:pt>
              </c:numCache>
            </c:numRef>
          </c:val>
          <c:extLst>
            <c:ext xmlns:c16="http://schemas.microsoft.com/office/drawing/2014/chart" uri="{C3380CC4-5D6E-409C-BE32-E72D297353CC}">
              <c16:uniqueId val="{00000002-7913-A441-8581-6C6B13BDFC75}"/>
            </c:ext>
          </c:extLst>
        </c:ser>
        <c:dLbls>
          <c:dLblPos val="inEnd"/>
          <c:showLegendKey val="0"/>
          <c:showVal val="1"/>
          <c:showCatName val="0"/>
          <c:showSerName val="0"/>
          <c:showPercent val="0"/>
          <c:showBubbleSize val="0"/>
        </c:dLbls>
        <c:gapWidth val="219"/>
        <c:overlap val="-27"/>
        <c:axId val="678321119"/>
        <c:axId val="678322799"/>
      </c:barChart>
      <c:catAx>
        <c:axId val="678321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678322799"/>
        <c:crosses val="autoZero"/>
        <c:auto val="1"/>
        <c:lblAlgn val="ctr"/>
        <c:lblOffset val="100"/>
        <c:noMultiLvlLbl val="0"/>
      </c:catAx>
      <c:valAx>
        <c:axId val="67832279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678321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cs:fontRef>
    <cs:defRPr sz="1330" kern="1200"/>
  </cs:axisTitle>
  <cs:categoryAxis>
    <cs:lnRef idx="0"/>
    <cs:fillRef idx="0"/>
    <cs:effectRef idx="0"/>
    <cs:fontRef idx="minor">
      <a:schemeClr val="tx1"/>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cs:fontRef>
    <cs:defRPr sz="1197" kern="1200"/>
  </cs:dataLabel>
  <cs:dataLabelCallout>
    <cs:lnRef idx="0"/>
    <cs:fillRef idx="0"/>
    <cs:effectRef idx="0"/>
    <cs:fontRef idx="minor">
      <a:schemeClr val="dk1"/>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E36282-A9B8-4562-9500-ED4D803A113D}" type="doc">
      <dgm:prSet loTypeId="urn:microsoft.com/office/officeart/2005/8/layout/list1" loCatId="list" qsTypeId="urn:microsoft.com/office/officeart/2005/8/quickstyle/simple4" qsCatId="simple" csTypeId="urn:microsoft.com/office/officeart/2005/8/colors/accent3_2" csCatId="accent3" phldr="1"/>
      <dgm:spPr/>
      <dgm:t>
        <a:bodyPr/>
        <a:lstStyle/>
        <a:p>
          <a:endParaRPr lang="en-US"/>
        </a:p>
      </dgm:t>
    </dgm:pt>
    <dgm:pt modelId="{C5E82375-FF96-47AF-9A0A-64EF5F7ACDD0}">
      <dgm:prSet/>
      <dgm:spPr/>
      <dgm:t>
        <a:bodyPr/>
        <a:lstStyle/>
        <a:p>
          <a:r>
            <a:rPr lang="en-US" baseline="0" dirty="0"/>
            <a:t>Custom app</a:t>
          </a:r>
          <a:endParaRPr lang="en-US" dirty="0"/>
        </a:p>
      </dgm:t>
    </dgm:pt>
    <dgm:pt modelId="{6EA8551E-531A-49B9-B040-93AD03072587}" type="parTrans" cxnId="{3417F8A8-ECFC-4EC3-B708-6463A0CF50A1}">
      <dgm:prSet/>
      <dgm:spPr/>
      <dgm:t>
        <a:bodyPr/>
        <a:lstStyle/>
        <a:p>
          <a:endParaRPr lang="en-US"/>
        </a:p>
      </dgm:t>
    </dgm:pt>
    <dgm:pt modelId="{180A4BBF-F13B-48D5-998A-1859C77361B0}" type="sibTrans" cxnId="{3417F8A8-ECFC-4EC3-B708-6463A0CF50A1}">
      <dgm:prSet/>
      <dgm:spPr/>
      <dgm:t>
        <a:bodyPr/>
        <a:lstStyle/>
        <a:p>
          <a:endParaRPr lang="en-US"/>
        </a:p>
      </dgm:t>
    </dgm:pt>
    <dgm:pt modelId="{0CB0263C-708D-4119-895B-9C36C2181B48}">
      <dgm:prSet/>
      <dgm:spPr/>
      <dgm:t>
        <a:bodyPr/>
        <a:lstStyle/>
        <a:p>
          <a:r>
            <a:rPr lang="en-US" i="1" baseline="0" dirty="0"/>
            <a:t>Using same frameworks with native iOS</a:t>
          </a:r>
          <a:endParaRPr lang="en-US" dirty="0"/>
        </a:p>
      </dgm:t>
    </dgm:pt>
    <dgm:pt modelId="{05B684D8-8963-4B32-B7AC-010B7E77ED14}" type="parTrans" cxnId="{9CBC8C1A-C12B-42A0-9EC8-5E7D7D0D8865}">
      <dgm:prSet/>
      <dgm:spPr/>
      <dgm:t>
        <a:bodyPr/>
        <a:lstStyle/>
        <a:p>
          <a:endParaRPr lang="en-US"/>
        </a:p>
      </dgm:t>
    </dgm:pt>
    <dgm:pt modelId="{7ECF79A5-3447-43E5-8F79-0FA35ACF7E9F}" type="sibTrans" cxnId="{9CBC8C1A-C12B-42A0-9EC8-5E7D7D0D8865}">
      <dgm:prSet/>
      <dgm:spPr/>
      <dgm:t>
        <a:bodyPr/>
        <a:lstStyle/>
        <a:p>
          <a:endParaRPr lang="en-US"/>
        </a:p>
      </dgm:t>
    </dgm:pt>
    <dgm:pt modelId="{CB268D74-C8C1-4E2B-8516-B461DAB9D777}">
      <dgm:prSet/>
      <dgm:spPr/>
      <dgm:t>
        <a:bodyPr/>
        <a:lstStyle/>
        <a:p>
          <a:r>
            <a:rPr lang="en-US" baseline="0" dirty="0"/>
            <a:t>Client </a:t>
          </a:r>
          <a:r>
            <a:rPr lang="en-US" b="1" dirty="0"/>
            <a:t>–</a:t>
          </a:r>
          <a:r>
            <a:rPr lang="en-US" baseline="0" dirty="0"/>
            <a:t> Server app  </a:t>
          </a:r>
          <a:endParaRPr lang="en-US" dirty="0"/>
        </a:p>
      </dgm:t>
    </dgm:pt>
    <dgm:pt modelId="{845A06DF-EEBC-4CD3-8C7B-E38574A4C193}" type="parTrans" cxnId="{FD7D1521-6942-4EE6-80F1-EAD3E0AEC4B3}">
      <dgm:prSet/>
      <dgm:spPr/>
      <dgm:t>
        <a:bodyPr/>
        <a:lstStyle/>
        <a:p>
          <a:endParaRPr lang="en-US"/>
        </a:p>
      </dgm:t>
    </dgm:pt>
    <dgm:pt modelId="{7025BB48-72FC-48AF-8EAB-1FFAE346845E}" type="sibTrans" cxnId="{FD7D1521-6942-4EE6-80F1-EAD3E0AEC4B3}">
      <dgm:prSet/>
      <dgm:spPr/>
      <dgm:t>
        <a:bodyPr/>
        <a:lstStyle/>
        <a:p>
          <a:endParaRPr lang="en-US"/>
        </a:p>
      </dgm:t>
    </dgm:pt>
    <dgm:pt modelId="{5F8A0574-8CCD-4A7C-B875-802BC66D37B2}">
      <dgm:prSet/>
      <dgm:spPr/>
      <dgm:t>
        <a:bodyPr/>
        <a:lstStyle/>
        <a:p>
          <a:r>
            <a:rPr lang="en-US" i="1" baseline="0" dirty="0"/>
            <a:t>Using TVML, TVJS, </a:t>
          </a:r>
          <a:r>
            <a:rPr lang="en-US" i="1" baseline="0" dirty="0" err="1"/>
            <a:t>TVMLKit</a:t>
          </a:r>
          <a:endParaRPr lang="en-US" dirty="0"/>
        </a:p>
      </dgm:t>
    </dgm:pt>
    <dgm:pt modelId="{ECB2ABBE-0345-402C-AB41-34966EC7BEB6}" type="parTrans" cxnId="{865CB810-CD6F-4B58-96C0-5D767C21A74C}">
      <dgm:prSet/>
      <dgm:spPr/>
      <dgm:t>
        <a:bodyPr/>
        <a:lstStyle/>
        <a:p>
          <a:endParaRPr lang="en-US"/>
        </a:p>
      </dgm:t>
    </dgm:pt>
    <dgm:pt modelId="{D6821C4B-9AC9-43B9-9E76-D43EB89CA294}" type="sibTrans" cxnId="{865CB810-CD6F-4B58-96C0-5D767C21A74C}">
      <dgm:prSet/>
      <dgm:spPr/>
      <dgm:t>
        <a:bodyPr/>
        <a:lstStyle/>
        <a:p>
          <a:endParaRPr lang="en-US"/>
        </a:p>
      </dgm:t>
    </dgm:pt>
    <dgm:pt modelId="{8F2B583C-C017-8D4A-92F5-2E2FAE518B3F}" type="pres">
      <dgm:prSet presAssocID="{D7E36282-A9B8-4562-9500-ED4D803A113D}" presName="linear" presStyleCnt="0">
        <dgm:presLayoutVars>
          <dgm:dir/>
          <dgm:animLvl val="lvl"/>
          <dgm:resizeHandles val="exact"/>
        </dgm:presLayoutVars>
      </dgm:prSet>
      <dgm:spPr/>
    </dgm:pt>
    <dgm:pt modelId="{CD0710F7-03EE-6D4C-A5EE-8430A129F3AA}" type="pres">
      <dgm:prSet presAssocID="{C5E82375-FF96-47AF-9A0A-64EF5F7ACDD0}" presName="parentLin" presStyleCnt="0"/>
      <dgm:spPr/>
    </dgm:pt>
    <dgm:pt modelId="{3F5364A4-FA4C-654E-8066-B95948ADA3DB}" type="pres">
      <dgm:prSet presAssocID="{C5E82375-FF96-47AF-9A0A-64EF5F7ACDD0}" presName="parentLeftMargin" presStyleLbl="node1" presStyleIdx="0" presStyleCnt="2"/>
      <dgm:spPr/>
    </dgm:pt>
    <dgm:pt modelId="{D3939681-7534-D146-A947-9D080631020E}" type="pres">
      <dgm:prSet presAssocID="{C5E82375-FF96-47AF-9A0A-64EF5F7ACDD0}" presName="parentText" presStyleLbl="node1" presStyleIdx="0" presStyleCnt="2">
        <dgm:presLayoutVars>
          <dgm:chMax val="0"/>
          <dgm:bulletEnabled val="1"/>
        </dgm:presLayoutVars>
      </dgm:prSet>
      <dgm:spPr/>
    </dgm:pt>
    <dgm:pt modelId="{2067828C-0A57-6948-BF61-B1DD678D789D}" type="pres">
      <dgm:prSet presAssocID="{C5E82375-FF96-47AF-9A0A-64EF5F7ACDD0}" presName="negativeSpace" presStyleCnt="0"/>
      <dgm:spPr/>
    </dgm:pt>
    <dgm:pt modelId="{28D06E6A-E25C-4F40-9E19-1D40A239AA5A}" type="pres">
      <dgm:prSet presAssocID="{C5E82375-FF96-47AF-9A0A-64EF5F7ACDD0}" presName="childText" presStyleLbl="conFgAcc1" presStyleIdx="0" presStyleCnt="2">
        <dgm:presLayoutVars>
          <dgm:bulletEnabled val="1"/>
        </dgm:presLayoutVars>
      </dgm:prSet>
      <dgm:spPr/>
    </dgm:pt>
    <dgm:pt modelId="{51EE858E-1525-6F46-9334-B72FCE109511}" type="pres">
      <dgm:prSet presAssocID="{180A4BBF-F13B-48D5-998A-1859C77361B0}" presName="spaceBetweenRectangles" presStyleCnt="0"/>
      <dgm:spPr/>
    </dgm:pt>
    <dgm:pt modelId="{5BF9CC63-0E18-5C45-A742-D24115511757}" type="pres">
      <dgm:prSet presAssocID="{CB268D74-C8C1-4E2B-8516-B461DAB9D777}" presName="parentLin" presStyleCnt="0"/>
      <dgm:spPr/>
    </dgm:pt>
    <dgm:pt modelId="{907B5F30-A229-074A-99D1-5D1338A6BC5B}" type="pres">
      <dgm:prSet presAssocID="{CB268D74-C8C1-4E2B-8516-B461DAB9D777}" presName="parentLeftMargin" presStyleLbl="node1" presStyleIdx="0" presStyleCnt="2"/>
      <dgm:spPr/>
    </dgm:pt>
    <dgm:pt modelId="{36F49B2B-DD42-124A-BEB0-3FA99B93923C}" type="pres">
      <dgm:prSet presAssocID="{CB268D74-C8C1-4E2B-8516-B461DAB9D777}" presName="parentText" presStyleLbl="node1" presStyleIdx="1" presStyleCnt="2">
        <dgm:presLayoutVars>
          <dgm:chMax val="0"/>
          <dgm:bulletEnabled val="1"/>
        </dgm:presLayoutVars>
      </dgm:prSet>
      <dgm:spPr/>
    </dgm:pt>
    <dgm:pt modelId="{BC7D5DF3-2D98-B44C-8350-9EED7AE2BE20}" type="pres">
      <dgm:prSet presAssocID="{CB268D74-C8C1-4E2B-8516-B461DAB9D777}" presName="negativeSpace" presStyleCnt="0"/>
      <dgm:spPr/>
    </dgm:pt>
    <dgm:pt modelId="{BD77E4A0-4C0A-134C-AB9F-B11C64374133}" type="pres">
      <dgm:prSet presAssocID="{CB268D74-C8C1-4E2B-8516-B461DAB9D777}" presName="childText" presStyleLbl="conFgAcc1" presStyleIdx="1" presStyleCnt="2">
        <dgm:presLayoutVars>
          <dgm:bulletEnabled val="1"/>
        </dgm:presLayoutVars>
      </dgm:prSet>
      <dgm:spPr/>
    </dgm:pt>
  </dgm:ptLst>
  <dgm:cxnLst>
    <dgm:cxn modelId="{865CB810-CD6F-4B58-96C0-5D767C21A74C}" srcId="{CB268D74-C8C1-4E2B-8516-B461DAB9D777}" destId="{5F8A0574-8CCD-4A7C-B875-802BC66D37B2}" srcOrd="0" destOrd="0" parTransId="{ECB2ABBE-0345-402C-AB41-34966EC7BEB6}" sibTransId="{D6821C4B-9AC9-43B9-9E76-D43EB89CA294}"/>
    <dgm:cxn modelId="{9CBC8C1A-C12B-42A0-9EC8-5E7D7D0D8865}" srcId="{C5E82375-FF96-47AF-9A0A-64EF5F7ACDD0}" destId="{0CB0263C-708D-4119-895B-9C36C2181B48}" srcOrd="0" destOrd="0" parTransId="{05B684D8-8963-4B32-B7AC-010B7E77ED14}" sibTransId="{7ECF79A5-3447-43E5-8F79-0FA35ACF7E9F}"/>
    <dgm:cxn modelId="{FD7D1521-6942-4EE6-80F1-EAD3E0AEC4B3}" srcId="{D7E36282-A9B8-4562-9500-ED4D803A113D}" destId="{CB268D74-C8C1-4E2B-8516-B461DAB9D777}" srcOrd="1" destOrd="0" parTransId="{845A06DF-EEBC-4CD3-8C7B-E38574A4C193}" sibTransId="{7025BB48-72FC-48AF-8EAB-1FFAE346845E}"/>
    <dgm:cxn modelId="{8C2B7056-F269-9F4E-A1F5-E8D8EE00996D}" type="presOf" srcId="{5F8A0574-8CCD-4A7C-B875-802BC66D37B2}" destId="{BD77E4A0-4C0A-134C-AB9F-B11C64374133}" srcOrd="0" destOrd="0" presId="urn:microsoft.com/office/officeart/2005/8/layout/list1"/>
    <dgm:cxn modelId="{FF5C645B-0059-EB45-AA7A-D2664A33540E}" type="presOf" srcId="{0CB0263C-708D-4119-895B-9C36C2181B48}" destId="{28D06E6A-E25C-4F40-9E19-1D40A239AA5A}" srcOrd="0" destOrd="0" presId="urn:microsoft.com/office/officeart/2005/8/layout/list1"/>
    <dgm:cxn modelId="{D5491475-4013-AC4C-A69D-2333715D8849}" type="presOf" srcId="{CB268D74-C8C1-4E2B-8516-B461DAB9D777}" destId="{36F49B2B-DD42-124A-BEB0-3FA99B93923C}" srcOrd="1" destOrd="0" presId="urn:microsoft.com/office/officeart/2005/8/layout/list1"/>
    <dgm:cxn modelId="{9F2C0B76-411C-2646-8D76-D26300B22FDC}" type="presOf" srcId="{C5E82375-FF96-47AF-9A0A-64EF5F7ACDD0}" destId="{D3939681-7534-D146-A947-9D080631020E}" srcOrd="1" destOrd="0" presId="urn:microsoft.com/office/officeart/2005/8/layout/list1"/>
    <dgm:cxn modelId="{4E6A0484-8C0E-0C4C-80C5-8E4CE2120EA3}" type="presOf" srcId="{C5E82375-FF96-47AF-9A0A-64EF5F7ACDD0}" destId="{3F5364A4-FA4C-654E-8066-B95948ADA3DB}" srcOrd="0" destOrd="0" presId="urn:microsoft.com/office/officeart/2005/8/layout/list1"/>
    <dgm:cxn modelId="{3417F8A8-ECFC-4EC3-B708-6463A0CF50A1}" srcId="{D7E36282-A9B8-4562-9500-ED4D803A113D}" destId="{C5E82375-FF96-47AF-9A0A-64EF5F7ACDD0}" srcOrd="0" destOrd="0" parTransId="{6EA8551E-531A-49B9-B040-93AD03072587}" sibTransId="{180A4BBF-F13B-48D5-998A-1859C77361B0}"/>
    <dgm:cxn modelId="{0D8015D7-7181-A749-A23B-1F368DC462A1}" type="presOf" srcId="{D7E36282-A9B8-4562-9500-ED4D803A113D}" destId="{8F2B583C-C017-8D4A-92F5-2E2FAE518B3F}" srcOrd="0" destOrd="0" presId="urn:microsoft.com/office/officeart/2005/8/layout/list1"/>
    <dgm:cxn modelId="{0C09CAE7-6D84-1D4E-B67B-5913D25D487F}" type="presOf" srcId="{CB268D74-C8C1-4E2B-8516-B461DAB9D777}" destId="{907B5F30-A229-074A-99D1-5D1338A6BC5B}" srcOrd="0" destOrd="0" presId="urn:microsoft.com/office/officeart/2005/8/layout/list1"/>
    <dgm:cxn modelId="{F6C83FC6-A12C-C145-9017-0C9E20817D85}" type="presParOf" srcId="{8F2B583C-C017-8D4A-92F5-2E2FAE518B3F}" destId="{CD0710F7-03EE-6D4C-A5EE-8430A129F3AA}" srcOrd="0" destOrd="0" presId="urn:microsoft.com/office/officeart/2005/8/layout/list1"/>
    <dgm:cxn modelId="{BA71C828-3015-B44C-9ABE-8BDCBFB5780C}" type="presParOf" srcId="{CD0710F7-03EE-6D4C-A5EE-8430A129F3AA}" destId="{3F5364A4-FA4C-654E-8066-B95948ADA3DB}" srcOrd="0" destOrd="0" presId="urn:microsoft.com/office/officeart/2005/8/layout/list1"/>
    <dgm:cxn modelId="{2DE08876-1B0A-274A-B5CF-3546965C5733}" type="presParOf" srcId="{CD0710F7-03EE-6D4C-A5EE-8430A129F3AA}" destId="{D3939681-7534-D146-A947-9D080631020E}" srcOrd="1" destOrd="0" presId="urn:microsoft.com/office/officeart/2005/8/layout/list1"/>
    <dgm:cxn modelId="{7C5C04A6-35C4-0E43-BB9E-6E959A4594DA}" type="presParOf" srcId="{8F2B583C-C017-8D4A-92F5-2E2FAE518B3F}" destId="{2067828C-0A57-6948-BF61-B1DD678D789D}" srcOrd="1" destOrd="0" presId="urn:microsoft.com/office/officeart/2005/8/layout/list1"/>
    <dgm:cxn modelId="{50D74BB8-F79E-4A41-B3C2-9A542078A6D4}" type="presParOf" srcId="{8F2B583C-C017-8D4A-92F5-2E2FAE518B3F}" destId="{28D06E6A-E25C-4F40-9E19-1D40A239AA5A}" srcOrd="2" destOrd="0" presId="urn:microsoft.com/office/officeart/2005/8/layout/list1"/>
    <dgm:cxn modelId="{5B590C99-301A-0C4A-A3AA-D048D1DF201E}" type="presParOf" srcId="{8F2B583C-C017-8D4A-92F5-2E2FAE518B3F}" destId="{51EE858E-1525-6F46-9334-B72FCE109511}" srcOrd="3" destOrd="0" presId="urn:microsoft.com/office/officeart/2005/8/layout/list1"/>
    <dgm:cxn modelId="{3CF55E8A-9D78-FA4E-AD74-3EBFB7169458}" type="presParOf" srcId="{8F2B583C-C017-8D4A-92F5-2E2FAE518B3F}" destId="{5BF9CC63-0E18-5C45-A742-D24115511757}" srcOrd="4" destOrd="0" presId="urn:microsoft.com/office/officeart/2005/8/layout/list1"/>
    <dgm:cxn modelId="{15B5629E-2302-E044-9B8D-E581A316D78B}" type="presParOf" srcId="{5BF9CC63-0E18-5C45-A742-D24115511757}" destId="{907B5F30-A229-074A-99D1-5D1338A6BC5B}" srcOrd="0" destOrd="0" presId="urn:microsoft.com/office/officeart/2005/8/layout/list1"/>
    <dgm:cxn modelId="{C961676C-69EF-9646-995A-CB37E3DC1B67}" type="presParOf" srcId="{5BF9CC63-0E18-5C45-A742-D24115511757}" destId="{36F49B2B-DD42-124A-BEB0-3FA99B93923C}" srcOrd="1" destOrd="0" presId="urn:microsoft.com/office/officeart/2005/8/layout/list1"/>
    <dgm:cxn modelId="{AFA39919-B586-024A-B57A-5AA44FDD2B2D}" type="presParOf" srcId="{8F2B583C-C017-8D4A-92F5-2E2FAE518B3F}" destId="{BC7D5DF3-2D98-B44C-8350-9EED7AE2BE20}" srcOrd="5" destOrd="0" presId="urn:microsoft.com/office/officeart/2005/8/layout/list1"/>
    <dgm:cxn modelId="{E2A34A3F-3EF8-5B40-850B-788FB375AA99}" type="presParOf" srcId="{8F2B583C-C017-8D4A-92F5-2E2FAE518B3F}" destId="{BD77E4A0-4C0A-134C-AB9F-B11C64374133}"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D06E6A-E25C-4F40-9E19-1D40A239AA5A}">
      <dsp:nvSpPr>
        <dsp:cNvPr id="0" name=""/>
        <dsp:cNvSpPr/>
      </dsp:nvSpPr>
      <dsp:spPr>
        <a:xfrm>
          <a:off x="0" y="481199"/>
          <a:ext cx="9601200" cy="1228500"/>
        </a:xfrm>
        <a:prstGeom prst="rect">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5160" tIns="624840" rIns="745160" bIns="213360" numCol="1" spcCol="1270" anchor="t" anchorCtr="0">
          <a:noAutofit/>
        </a:bodyPr>
        <a:lstStyle/>
        <a:p>
          <a:pPr marL="285750" lvl="1" indent="-285750" algn="l" defTabSz="1333500">
            <a:lnSpc>
              <a:spcPct val="90000"/>
            </a:lnSpc>
            <a:spcBef>
              <a:spcPct val="0"/>
            </a:spcBef>
            <a:spcAft>
              <a:spcPct val="15000"/>
            </a:spcAft>
            <a:buChar char="•"/>
          </a:pPr>
          <a:r>
            <a:rPr lang="en-US" sz="3000" i="1" kern="1200" baseline="0" dirty="0"/>
            <a:t>Using same frameworks with native iOS</a:t>
          </a:r>
          <a:endParaRPr lang="en-US" sz="3000" kern="1200" dirty="0"/>
        </a:p>
      </dsp:txBody>
      <dsp:txXfrm>
        <a:off x="0" y="481199"/>
        <a:ext cx="9601200" cy="1228500"/>
      </dsp:txXfrm>
    </dsp:sp>
    <dsp:sp modelId="{D3939681-7534-D146-A947-9D080631020E}">
      <dsp:nvSpPr>
        <dsp:cNvPr id="0" name=""/>
        <dsp:cNvSpPr/>
      </dsp:nvSpPr>
      <dsp:spPr>
        <a:xfrm>
          <a:off x="480060" y="38399"/>
          <a:ext cx="6720840" cy="885600"/>
        </a:xfrm>
        <a:prstGeom prst="roundRect">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32" tIns="0" rIns="254032" bIns="0" numCol="1" spcCol="1270" anchor="ctr" anchorCtr="0">
          <a:noAutofit/>
        </a:bodyPr>
        <a:lstStyle/>
        <a:p>
          <a:pPr marL="0" lvl="0" indent="0" algn="l" defTabSz="1333500">
            <a:lnSpc>
              <a:spcPct val="90000"/>
            </a:lnSpc>
            <a:spcBef>
              <a:spcPct val="0"/>
            </a:spcBef>
            <a:spcAft>
              <a:spcPct val="35000"/>
            </a:spcAft>
            <a:buNone/>
          </a:pPr>
          <a:r>
            <a:rPr lang="en-US" sz="3000" kern="1200" baseline="0" dirty="0"/>
            <a:t>Custom app</a:t>
          </a:r>
          <a:endParaRPr lang="en-US" sz="3000" kern="1200" dirty="0"/>
        </a:p>
      </dsp:txBody>
      <dsp:txXfrm>
        <a:off x="523291" y="81630"/>
        <a:ext cx="6634378" cy="799138"/>
      </dsp:txXfrm>
    </dsp:sp>
    <dsp:sp modelId="{BD77E4A0-4C0A-134C-AB9F-B11C64374133}">
      <dsp:nvSpPr>
        <dsp:cNvPr id="0" name=""/>
        <dsp:cNvSpPr/>
      </dsp:nvSpPr>
      <dsp:spPr>
        <a:xfrm>
          <a:off x="0" y="2314499"/>
          <a:ext cx="9601200" cy="1228500"/>
        </a:xfrm>
        <a:prstGeom prst="rect">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5160" tIns="624840" rIns="745160" bIns="213360" numCol="1" spcCol="1270" anchor="t" anchorCtr="0">
          <a:noAutofit/>
        </a:bodyPr>
        <a:lstStyle/>
        <a:p>
          <a:pPr marL="285750" lvl="1" indent="-285750" algn="l" defTabSz="1333500">
            <a:lnSpc>
              <a:spcPct val="90000"/>
            </a:lnSpc>
            <a:spcBef>
              <a:spcPct val="0"/>
            </a:spcBef>
            <a:spcAft>
              <a:spcPct val="15000"/>
            </a:spcAft>
            <a:buChar char="•"/>
          </a:pPr>
          <a:r>
            <a:rPr lang="en-US" sz="3000" i="1" kern="1200" baseline="0" dirty="0"/>
            <a:t>Using TVML, TVJS, </a:t>
          </a:r>
          <a:r>
            <a:rPr lang="en-US" sz="3000" i="1" kern="1200" baseline="0" dirty="0" err="1"/>
            <a:t>TVMLKit</a:t>
          </a:r>
          <a:endParaRPr lang="en-US" sz="3000" kern="1200" dirty="0"/>
        </a:p>
      </dsp:txBody>
      <dsp:txXfrm>
        <a:off x="0" y="2314499"/>
        <a:ext cx="9601200" cy="1228500"/>
      </dsp:txXfrm>
    </dsp:sp>
    <dsp:sp modelId="{36F49B2B-DD42-124A-BEB0-3FA99B93923C}">
      <dsp:nvSpPr>
        <dsp:cNvPr id="0" name=""/>
        <dsp:cNvSpPr/>
      </dsp:nvSpPr>
      <dsp:spPr>
        <a:xfrm>
          <a:off x="480060" y="1871700"/>
          <a:ext cx="6720840" cy="885600"/>
        </a:xfrm>
        <a:prstGeom prst="roundRect">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32" tIns="0" rIns="254032" bIns="0" numCol="1" spcCol="1270" anchor="ctr" anchorCtr="0">
          <a:noAutofit/>
        </a:bodyPr>
        <a:lstStyle/>
        <a:p>
          <a:pPr marL="0" lvl="0" indent="0" algn="l" defTabSz="1333500">
            <a:lnSpc>
              <a:spcPct val="90000"/>
            </a:lnSpc>
            <a:spcBef>
              <a:spcPct val="0"/>
            </a:spcBef>
            <a:spcAft>
              <a:spcPct val="35000"/>
            </a:spcAft>
            <a:buNone/>
          </a:pPr>
          <a:r>
            <a:rPr lang="en-US" sz="3000" kern="1200" baseline="0" dirty="0"/>
            <a:t>Client </a:t>
          </a:r>
          <a:r>
            <a:rPr lang="en-US" sz="3000" b="1" kern="1200" dirty="0"/>
            <a:t>–</a:t>
          </a:r>
          <a:r>
            <a:rPr lang="en-US" sz="3000" kern="1200" baseline="0" dirty="0"/>
            <a:t> Server app  </a:t>
          </a:r>
          <a:endParaRPr lang="en-US" sz="3000" kern="1200" dirty="0"/>
        </a:p>
      </dsp:txBody>
      <dsp:txXfrm>
        <a:off x="523291" y="1914931"/>
        <a:ext cx="6634378" cy="79913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jp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tif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D9CB7B-650F-8246-A3D9-0A62D3A19714}" type="datetimeFigureOut">
              <a:rPr lang="en-US" smtClean="0"/>
              <a:t>10/5/18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1361DD-1E38-BB4A-B605-BA873CC7A43C}" type="slidenum">
              <a:rPr lang="en-US" smtClean="0"/>
              <a:t>‹#›</a:t>
            </a:fld>
            <a:endParaRPr lang="en-US"/>
          </a:p>
        </p:txBody>
      </p:sp>
    </p:spTree>
    <p:extLst>
      <p:ext uri="{BB962C8B-B14F-4D97-AF65-F5344CB8AC3E}">
        <p14:creationId xmlns:p14="http://schemas.microsoft.com/office/powerpoint/2010/main" val="2921935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Welcome to iOS dev scout October 2018. </a:t>
            </a:r>
          </a:p>
          <a:p>
            <a:endParaRPr lang="en-US" dirty="0"/>
          </a:p>
          <a:p>
            <a:r>
              <a:rPr lang="en-US" dirty="0"/>
              <a:t>In my presentation today, I would like to introduce to you one way that can potentially raise up the product revenue. And it means you will have more bonus, your family will be more happy. Just kidding.</a:t>
            </a:r>
          </a:p>
          <a:p>
            <a:endParaRPr lang="en-US" dirty="0"/>
          </a:p>
          <a:p>
            <a:r>
              <a:rPr lang="en-US" dirty="0"/>
              <a:t>Before we start, I </a:t>
            </a:r>
            <a:r>
              <a:rPr lang="en-US" dirty="0" err="1"/>
              <a:t>wanna</a:t>
            </a:r>
            <a:r>
              <a:rPr lang="en-US" dirty="0"/>
              <a:t> briefly introduce about myself.</a:t>
            </a:r>
          </a:p>
        </p:txBody>
      </p:sp>
      <p:sp>
        <p:nvSpPr>
          <p:cNvPr id="4" name="Slide Number Placeholder 3"/>
          <p:cNvSpPr>
            <a:spLocks noGrp="1"/>
          </p:cNvSpPr>
          <p:nvPr>
            <p:ph type="sldNum" sz="quarter" idx="5"/>
          </p:nvPr>
        </p:nvSpPr>
        <p:spPr/>
        <p:txBody>
          <a:bodyPr/>
          <a:lstStyle/>
          <a:p>
            <a:fld id="{021361DD-1E38-BB4A-B605-BA873CC7A43C}" type="slidenum">
              <a:rPr lang="en-US" smtClean="0"/>
              <a:t>1</a:t>
            </a:fld>
            <a:endParaRPr lang="en-US"/>
          </a:p>
        </p:txBody>
      </p:sp>
    </p:spTree>
    <p:extLst>
      <p:ext uri="{BB962C8B-B14F-4D97-AF65-F5344CB8AC3E}">
        <p14:creationId xmlns:p14="http://schemas.microsoft.com/office/powerpoint/2010/main" val="7823592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It takes 4 years to have the second generation of Apple TV</a:t>
            </a:r>
          </a:p>
          <a:p>
            <a:pPr marL="171450" indent="-171450">
              <a:buFontTx/>
              <a:buChar char="-"/>
            </a:pPr>
            <a:r>
              <a:rPr lang="en-US" dirty="0"/>
              <a:t>After the success of the first iPhone, Apple focused 100% on enhancing iOS eco system</a:t>
            </a:r>
          </a:p>
          <a:p>
            <a:pPr marL="171450" indent="-171450">
              <a:buFontTx/>
              <a:buChar char="-"/>
            </a:pPr>
            <a:r>
              <a:rPr lang="en-US" dirty="0"/>
              <a:t>They push iPod and iPad to run on iOS</a:t>
            </a:r>
          </a:p>
          <a:p>
            <a:pPr marL="171450" indent="-171450">
              <a:buFontTx/>
              <a:buChar char="-"/>
            </a:pPr>
            <a:r>
              <a:rPr lang="en-US" dirty="0"/>
              <a:t>And 4 years since the first announcement</a:t>
            </a:r>
          </a:p>
          <a:p>
            <a:pPr marL="171450" indent="-171450">
              <a:buFontTx/>
              <a:buChar char="-"/>
            </a:pPr>
            <a:r>
              <a:rPr lang="en-US" dirty="0"/>
              <a:t>In 2010 Apple redesign </a:t>
            </a:r>
            <a:r>
              <a:rPr lang="en-US" dirty="0" err="1"/>
              <a:t>iTV</a:t>
            </a:r>
            <a:r>
              <a:rPr lang="en-US" dirty="0"/>
              <a:t> and this is a huge refactoring.</a:t>
            </a:r>
          </a:p>
          <a:p>
            <a:pPr marL="171450" indent="-171450">
              <a:buFontTx/>
              <a:buChar char="-"/>
            </a:pPr>
            <a:r>
              <a:rPr lang="en-US" dirty="0"/>
              <a:t>They make a completely new appearance for </a:t>
            </a:r>
            <a:r>
              <a:rPr lang="en-US" dirty="0" err="1"/>
              <a:t>iTV</a:t>
            </a: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From this version, Apple decided to use the name Apple TV instead of </a:t>
            </a:r>
            <a:r>
              <a:rPr lang="en-US" dirty="0" err="1"/>
              <a:t>iTV</a:t>
            </a:r>
            <a:r>
              <a:rPr lang="en-US" dirty="0"/>
              <a:t> as previously</a:t>
            </a:r>
          </a:p>
          <a:p>
            <a:pPr marL="171450" indent="-171450">
              <a:buFontTx/>
              <a:buChar char="-"/>
            </a:pPr>
            <a:r>
              <a:rPr lang="en-US" dirty="0"/>
              <a:t>It does not run on Mac OS  anymore, and instead, it runs on iOS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Yes I emphasize again, it's iOS, Until end of 2010 Apple bring in </a:t>
            </a:r>
            <a:r>
              <a:rPr lang="en-US" dirty="0" err="1"/>
              <a:t>tvOS</a:t>
            </a:r>
            <a:r>
              <a:rPr lang="en-US" dirty="0"/>
              <a:t> 9 which is 95% bases on iOS 9</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And since there afterward, Apple TV can only run on </a:t>
            </a:r>
            <a:r>
              <a:rPr lang="en-US" dirty="0" err="1"/>
              <a:t>tvOS</a:t>
            </a: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10</a:t>
            </a:fld>
            <a:endParaRPr lang="en-US"/>
          </a:p>
        </p:txBody>
      </p:sp>
    </p:spTree>
    <p:extLst>
      <p:ext uri="{BB962C8B-B14F-4D97-AF65-F5344CB8AC3E}">
        <p14:creationId xmlns:p14="http://schemas.microsoft.com/office/powerpoint/2010/main" val="1169116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 have a chart for Apple TV turnover from 2012 to 2017. We can see one thing from it, Apple TV is growing up significantly.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2012, there are 4.2 millions devices has been sold, only three years later, the number has increased six time, to 25 million, and take another two year to reach 75 million, three times better.</a:t>
            </a:r>
          </a:p>
          <a:p>
            <a:endParaRPr lang="en-US" dirty="0"/>
          </a:p>
          <a:p>
            <a:r>
              <a:rPr lang="en-US" dirty="0"/>
              <a:t>75 millions is a huge number because Apple TV is a shared device, unlike iPhone is individual. So usually we only one Apple TV per family. </a:t>
            </a:r>
          </a:p>
          <a:p>
            <a:endParaRPr lang="en-US" dirty="0"/>
          </a:p>
          <a:p>
            <a:r>
              <a:rPr lang="en-US" dirty="0"/>
              <a:t>Easy for imagining, Apple TV is now taking 18% of the whole world TV box market, which is the second largest brand in the world</a:t>
            </a:r>
          </a:p>
          <a:p>
            <a:endParaRPr lang="en-US" dirty="0"/>
          </a:p>
          <a:p>
            <a:pPr marL="171450" indent="-171450">
              <a:buFontTx/>
              <a:buChar char="-"/>
            </a:pPr>
            <a:r>
              <a:rPr lang="en-US" dirty="0"/>
              <a:t>To make it easier to imagine, there are 1.2b iPhone + … meanwhile only have 75m Apple TV in end of 2017. (quite humble?)</a:t>
            </a:r>
          </a:p>
          <a:p>
            <a:pPr marL="171450" indent="-171450">
              <a:buFontTx/>
              <a:buChar char="-"/>
            </a:pPr>
            <a:r>
              <a:rPr lang="en-US" sz="1200" dirty="0">
                <a:solidFill>
                  <a:srgbClr val="FF0000"/>
                </a:solidFill>
              </a:rPr>
              <a:t> (1.2b iPhone + 0.3b iPad + 0.5b iPod)</a:t>
            </a:r>
          </a:p>
          <a:p>
            <a:endParaRPr lang="en-US" dirty="0"/>
          </a:p>
          <a:p>
            <a:r>
              <a:rPr lang="en-US" dirty="0"/>
              <a:t>In 2016 there are 8k apps for </a:t>
            </a:r>
            <a:r>
              <a:rPr lang="en-US" dirty="0" err="1"/>
              <a:t>tvOS</a:t>
            </a:r>
            <a:r>
              <a:rPr lang="en-US" dirty="0"/>
              <a:t> (2k is game)</a:t>
            </a:r>
          </a:p>
        </p:txBody>
      </p:sp>
      <p:sp>
        <p:nvSpPr>
          <p:cNvPr id="4" name="Slide Number Placeholder 3"/>
          <p:cNvSpPr>
            <a:spLocks noGrp="1"/>
          </p:cNvSpPr>
          <p:nvPr>
            <p:ph type="sldNum" sz="quarter" idx="5"/>
          </p:nvPr>
        </p:nvSpPr>
        <p:spPr/>
        <p:txBody>
          <a:bodyPr/>
          <a:lstStyle/>
          <a:p>
            <a:fld id="{021361DD-1E38-BB4A-B605-BA873CC7A43C}" type="slidenum">
              <a:rPr lang="en-US" smtClean="0"/>
              <a:t>11</a:t>
            </a:fld>
            <a:endParaRPr lang="en-US"/>
          </a:p>
        </p:txBody>
      </p:sp>
    </p:spTree>
    <p:extLst>
      <p:ext uri="{BB962C8B-B14F-4D97-AF65-F5344CB8AC3E}">
        <p14:creationId xmlns:p14="http://schemas.microsoft.com/office/powerpoint/2010/main" val="34533129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Initially </a:t>
            </a:r>
            <a:r>
              <a:rPr lang="en-US" dirty="0" err="1"/>
              <a:t>i</a:t>
            </a:r>
            <a:r>
              <a:rPr lang="en-US" dirty="0"/>
              <a:t> thought apple </a:t>
            </a:r>
            <a:r>
              <a:rPr lang="en-US" dirty="0" err="1"/>
              <a:t>tv</a:t>
            </a:r>
            <a:r>
              <a:rPr lang="en-US" dirty="0"/>
              <a:t> is only applicable with Video and Game app. But </a:t>
            </a:r>
            <a:r>
              <a:rPr lang="en-US" dirty="0" err="1"/>
              <a:t>i</a:t>
            </a:r>
            <a:r>
              <a:rPr lang="en-US" dirty="0"/>
              <a:t> was wrong.</a:t>
            </a:r>
          </a:p>
          <a:p>
            <a:r>
              <a:rPr lang="en-US" dirty="0"/>
              <a:t>But I was wrong. There are many kind of apps on Apple TV further than that.</a:t>
            </a:r>
          </a:p>
          <a:p>
            <a:endParaRPr lang="en-US" dirty="0"/>
          </a:p>
          <a:p>
            <a:r>
              <a:rPr lang="en-US" dirty="0"/>
              <a:t>Do u think you can book your hotel room on apple </a:t>
            </a:r>
            <a:r>
              <a:rPr lang="en-US" dirty="0" err="1"/>
              <a:t>tv</a:t>
            </a:r>
            <a:endParaRPr lang="en-US" dirty="0"/>
          </a:p>
          <a:p>
            <a:r>
              <a:rPr lang="en-US" dirty="0"/>
              <a:t>The answer is, yes, you can. Airbnb has an app on apple </a:t>
            </a:r>
            <a:r>
              <a:rPr lang="en-US" dirty="0" err="1"/>
              <a:t>tv</a:t>
            </a:r>
            <a:endParaRPr lang="en-US" dirty="0"/>
          </a:p>
          <a:p>
            <a:pPr fontAlgn="base"/>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12</a:t>
            </a:fld>
            <a:endParaRPr lang="en-US"/>
          </a:p>
        </p:txBody>
      </p:sp>
    </p:spTree>
    <p:extLst>
      <p:ext uri="{BB962C8B-B14F-4D97-AF65-F5344CB8AC3E}">
        <p14:creationId xmlns:p14="http://schemas.microsoft.com/office/powerpoint/2010/main" val="1362887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Actually in some situations, Apple </a:t>
            </a:r>
            <a:r>
              <a:rPr lang="en-US" dirty="0" err="1"/>
              <a:t>tv</a:t>
            </a:r>
            <a:r>
              <a:rPr lang="en-US" dirty="0"/>
              <a:t> is a better choice than </a:t>
            </a:r>
            <a:r>
              <a:rPr lang="en-US" dirty="0" err="1"/>
              <a:t>iphone</a:t>
            </a:r>
            <a:r>
              <a:rPr lang="en-US" dirty="0"/>
              <a:t>, </a:t>
            </a:r>
          </a:p>
          <a:p>
            <a:r>
              <a:rPr lang="en-US" dirty="0"/>
              <a:t>Imaging you are planning for a vacation with your family. </a:t>
            </a:r>
          </a:p>
          <a:p>
            <a:r>
              <a:rPr lang="en-US" dirty="0"/>
              <a:t>Better if you guys can book the hotel together. </a:t>
            </a:r>
          </a:p>
          <a:p>
            <a:r>
              <a:rPr lang="en-US" dirty="0"/>
              <a:t>And apple </a:t>
            </a:r>
            <a:r>
              <a:rPr lang="en-US" dirty="0" err="1"/>
              <a:t>tv</a:t>
            </a:r>
            <a:r>
              <a:rPr lang="en-US" dirty="0"/>
              <a:t> is absolutely a better choice for your discussion because every one can see the room on a big screen. </a:t>
            </a:r>
          </a:p>
          <a:p>
            <a:r>
              <a:rPr lang="en-US" dirty="0"/>
              <a:t>And the big image, on the other hand, is more attractive and make you more desire to book the room.</a:t>
            </a:r>
          </a:p>
          <a:p>
            <a:r>
              <a:rPr lang="en-US" dirty="0"/>
              <a:t>Compare with their rival which does not have app on TV, they are losing this huge number of users</a:t>
            </a:r>
          </a:p>
          <a:p>
            <a:endParaRPr lang="en-US" dirty="0"/>
          </a:p>
        </p:txBody>
      </p:sp>
      <p:sp>
        <p:nvSpPr>
          <p:cNvPr id="4" name="Slide Number Placeholder 3"/>
          <p:cNvSpPr>
            <a:spLocks noGrp="1"/>
          </p:cNvSpPr>
          <p:nvPr>
            <p:ph type="sldNum" sz="quarter" idx="10"/>
          </p:nvPr>
        </p:nvSpPr>
        <p:spPr/>
        <p:txBody>
          <a:bodyPr/>
          <a:lstStyle/>
          <a:p>
            <a:fld id="{021361DD-1E38-BB4A-B605-BA873CC7A43C}" type="slidenum">
              <a:rPr lang="en-US" smtClean="0"/>
              <a:t>13</a:t>
            </a:fld>
            <a:endParaRPr lang="en-US"/>
          </a:p>
        </p:txBody>
      </p:sp>
    </p:spTree>
    <p:extLst>
      <p:ext uri="{BB962C8B-B14F-4D97-AF65-F5344CB8AC3E}">
        <p14:creationId xmlns:p14="http://schemas.microsoft.com/office/powerpoint/2010/main" val="1977535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This is an app about Flight, Weather Forecast, Dropbox, AMAZON, TINDER</a:t>
            </a:r>
          </a:p>
          <a:p>
            <a:pPr marL="171450" indent="-171450">
              <a:buFontTx/>
              <a:buChar char="-"/>
            </a:pPr>
            <a:r>
              <a:rPr lang="en-US" dirty="0"/>
              <a:t>In my perspective creativity has no limits. As long as you intend to do it, You will find a way to implement it</a:t>
            </a:r>
          </a:p>
          <a:p>
            <a:pPr marL="171450" indent="-171450">
              <a:buFontTx/>
              <a:buChar char="-"/>
            </a:pPr>
            <a:r>
              <a:rPr lang="en-US" dirty="0" err="1"/>
              <a:t>Enhecingly</a:t>
            </a:r>
            <a:r>
              <a:rPr lang="en-US" dirty="0"/>
              <a:t>, as you can see on the chart not so long time ago, Apple TV is growing up very fast. And Apple team keep improving the experience on Apple TV, better device, better </a:t>
            </a:r>
            <a:r>
              <a:rPr lang="en-US" dirty="0" err="1"/>
              <a:t>tvOS</a:t>
            </a:r>
            <a:r>
              <a:rPr lang="en-US" dirty="0"/>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Just Keep in your mind that, user who willingly spend money to buy Apple TV for entertainment is very potential to pay for your service.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Also there are not much app on Apple TV now, just around 8k, and you can be easily featured by Apple.</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indent="-171450">
              <a:buFontTx/>
              <a:buChar char="-"/>
            </a:pPr>
            <a:r>
              <a:rPr lang="en-US" dirty="0"/>
              <a:t>And the cost to building and </a:t>
            </a:r>
            <a:r>
              <a:rPr lang="en-US" dirty="0" err="1"/>
              <a:t>maintaing</a:t>
            </a:r>
            <a:r>
              <a:rPr lang="en-US" dirty="0"/>
              <a:t> an app on Apple TV is not much. Especially if you already have one on iOS. </a:t>
            </a:r>
          </a:p>
          <a:p>
            <a:pPr marL="628650" lvl="1" indent="-171450">
              <a:buFontTx/>
              <a:buChar char="-"/>
            </a:pPr>
            <a:r>
              <a:rPr lang="en-US" dirty="0"/>
              <a:t>Last but not least, It does not cost much to keep building and maintaining </a:t>
            </a:r>
            <a:r>
              <a:rPr lang="en-US" dirty="0" err="1"/>
              <a:t>tvOS</a:t>
            </a:r>
            <a:r>
              <a:rPr lang="en-US" dirty="0"/>
              <a:t> app. You </a:t>
            </a:r>
            <a:r>
              <a:rPr lang="en-US" dirty="0" err="1"/>
              <a:t>wanna</a:t>
            </a:r>
            <a:r>
              <a:rPr lang="en-US" dirty="0"/>
              <a:t> see how easy is it. I will show you right now.</a:t>
            </a:r>
          </a:p>
          <a:p>
            <a:endParaRPr lang="en-US" dirty="0"/>
          </a:p>
        </p:txBody>
      </p:sp>
      <p:sp>
        <p:nvSpPr>
          <p:cNvPr id="4" name="Slide Number Placeholder 3"/>
          <p:cNvSpPr>
            <a:spLocks noGrp="1"/>
          </p:cNvSpPr>
          <p:nvPr>
            <p:ph type="sldNum" sz="quarter" idx="10"/>
          </p:nvPr>
        </p:nvSpPr>
        <p:spPr/>
        <p:txBody>
          <a:bodyPr/>
          <a:lstStyle/>
          <a:p>
            <a:fld id="{021361DD-1E38-BB4A-B605-BA873CC7A43C}" type="slidenum">
              <a:rPr lang="en-US" smtClean="0"/>
              <a:t>14</a:t>
            </a:fld>
            <a:endParaRPr lang="en-US"/>
          </a:p>
        </p:txBody>
      </p:sp>
    </p:spTree>
    <p:extLst>
      <p:ext uri="{BB962C8B-B14F-4D97-AF65-F5344CB8AC3E}">
        <p14:creationId xmlns:p14="http://schemas.microsoft.com/office/powerpoint/2010/main" val="273949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kern="1200" dirty="0">
                <a:solidFill>
                  <a:schemeClr val="tx1"/>
                </a:solidFill>
                <a:effectLst/>
                <a:latin typeface="+mn-lt"/>
                <a:ea typeface="+mn-ea"/>
                <a:cs typeface="+mn-cs"/>
              </a:rPr>
              <a:t>There are 2 types of Apple TV app. In general, we will make them in different way.</a:t>
            </a:r>
          </a:p>
          <a:p>
            <a:pPr fontAlgn="base"/>
            <a:endParaRPr lang="en-US" sz="1200"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First is the custom app which you develop it similarly when we do on iOS. It use the same frameworks and concept that you already know. </a:t>
            </a:r>
            <a:r>
              <a:rPr lang="en-US" sz="1200" b="0" i="0" u="none" strike="noStrike" kern="1200" dirty="0">
                <a:solidFill>
                  <a:schemeClr val="tx1"/>
                </a:solidFill>
                <a:effectLst/>
                <a:latin typeface="+mn-lt"/>
                <a:ea typeface="+mn-ea"/>
                <a:cs typeface="+mn-cs"/>
              </a:rPr>
              <a:t>For example Storyboards, </a:t>
            </a:r>
            <a:r>
              <a:rPr lang="en-US" sz="1200" b="0" i="0" u="none" strike="noStrike" kern="1200" dirty="0" err="1">
                <a:solidFill>
                  <a:schemeClr val="tx1"/>
                </a:solidFill>
                <a:effectLst/>
                <a:latin typeface="+mn-lt"/>
                <a:ea typeface="+mn-ea"/>
                <a:cs typeface="+mn-cs"/>
              </a:rPr>
              <a:t>UIKit</a:t>
            </a:r>
            <a:r>
              <a:rPr lang="en-US" sz="1200" b="0" i="0" u="none" strike="noStrike" kern="1200" dirty="0">
                <a:solidFill>
                  <a:schemeClr val="tx1"/>
                </a:solidFill>
                <a:effectLst/>
                <a:latin typeface="+mn-lt"/>
                <a:ea typeface="+mn-ea"/>
                <a:cs typeface="+mn-cs"/>
              </a:rPr>
              <a:t>, Auto Layout, </a:t>
            </a:r>
            <a:r>
              <a:rPr lang="en-US" sz="1200" b="0" i="0" u="none" strike="noStrike" kern="1200" dirty="0" err="1">
                <a:solidFill>
                  <a:schemeClr val="tx1"/>
                </a:solidFill>
                <a:effectLst/>
                <a:latin typeface="+mn-lt"/>
                <a:ea typeface="+mn-ea"/>
                <a:cs typeface="+mn-cs"/>
              </a:rPr>
              <a:t>etc</a:t>
            </a:r>
            <a:r>
              <a:rPr lang="en-US" sz="1200" b="0" i="0" u="none" strike="noStrike" kern="1200" dirty="0">
                <a:solidFill>
                  <a:schemeClr val="tx1"/>
                </a:solidFill>
                <a:effectLst/>
                <a:latin typeface="+mn-lt"/>
                <a:ea typeface="+mn-ea"/>
                <a:cs typeface="+mn-cs"/>
              </a:rPr>
              <a:t> </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other one is client-server app, which you need to use TVML, TVJS and </a:t>
            </a:r>
            <a:r>
              <a:rPr lang="en-US" sz="1200" b="0" i="0" kern="1200" dirty="0" err="1">
                <a:solidFill>
                  <a:schemeClr val="tx1"/>
                </a:solidFill>
                <a:effectLst/>
                <a:latin typeface="+mn-lt"/>
                <a:ea typeface="+mn-ea"/>
                <a:cs typeface="+mn-cs"/>
              </a:rPr>
              <a:t>TVMLKit</a:t>
            </a:r>
            <a:r>
              <a:rPr lang="en-US" sz="1200" b="0" i="0" kern="1200" dirty="0">
                <a:solidFill>
                  <a:schemeClr val="tx1"/>
                </a:solidFill>
                <a:effectLst/>
                <a:latin typeface="+mn-lt"/>
                <a:ea typeface="+mn-ea"/>
                <a:cs typeface="+mn-cs"/>
              </a:rPr>
              <a:t> to make it. I will explain to you these 3 abbreviation  </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21361DD-1E38-BB4A-B605-BA873CC7A43C}" type="slidenum">
              <a:rPr lang="en-US" smtClean="0"/>
              <a:t>15</a:t>
            </a:fld>
            <a:endParaRPr lang="en-US"/>
          </a:p>
        </p:txBody>
      </p:sp>
    </p:spTree>
    <p:extLst>
      <p:ext uri="{BB962C8B-B14F-4D97-AF65-F5344CB8AC3E}">
        <p14:creationId xmlns:p14="http://schemas.microsoft.com/office/powerpoint/2010/main" val="23634645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chemeClr val="tx1"/>
                </a:solidFill>
              </a:rPr>
              <a:t>Apple </a:t>
            </a:r>
            <a:r>
              <a:rPr lang="en-US" b="0" dirty="0">
                <a:solidFill>
                  <a:schemeClr val="tx1"/>
                </a:solidFill>
              </a:rPr>
              <a:t>provides dozens of</a:t>
            </a:r>
            <a:r>
              <a:rPr lang="en-US" dirty="0">
                <a:solidFill>
                  <a:schemeClr val="tx1"/>
                </a:solidFill>
              </a:rPr>
              <a:t> TVML premade templates which is designed to help you can easily display information in a specific way. In a Few slides later I will show you some example of a TVML template</a:t>
            </a:r>
          </a:p>
          <a:p>
            <a:pPr marL="0" indent="0">
              <a:buNone/>
            </a:pPr>
            <a:endParaRPr lang="en-US" dirty="0"/>
          </a:p>
          <a:p>
            <a:pPr marL="0" indent="0">
              <a:buNone/>
            </a:pPr>
            <a:r>
              <a:rPr lang="en-US" sz="1200" b="0" i="0" u="none" strike="noStrike" kern="1200" dirty="0" err="1">
                <a:solidFill>
                  <a:schemeClr val="tx1"/>
                </a:solidFill>
                <a:effectLst/>
                <a:latin typeface="+mn-lt"/>
                <a:ea typeface="+mn-ea"/>
                <a:cs typeface="+mn-cs"/>
              </a:rPr>
              <a:t>TVMLKit</a:t>
            </a:r>
            <a:r>
              <a:rPr lang="en-US" sz="1200" b="0" i="0" u="none" strike="noStrike" kern="1200" dirty="0">
                <a:solidFill>
                  <a:schemeClr val="tx1"/>
                </a:solidFill>
                <a:effectLst/>
                <a:latin typeface="+mn-lt"/>
                <a:ea typeface="+mn-ea"/>
                <a:cs typeface="+mn-cs"/>
              </a:rPr>
              <a:t> a framework that make you be able to communicate between TVML, JavaScript, and your native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app</a:t>
            </a:r>
          </a:p>
          <a:p>
            <a:pPr fontAlgn="base"/>
            <a:endParaRPr lang="en-US" sz="1200" kern="1200" dirty="0">
              <a:solidFill>
                <a:schemeClr val="tx1"/>
              </a:solidFill>
              <a:effectLst/>
              <a:latin typeface="+mn-lt"/>
              <a:ea typeface="+mn-ea"/>
              <a:cs typeface="+mn-cs"/>
            </a:endParaRPr>
          </a:p>
          <a:p>
            <a:pPr fontAlgn="base"/>
            <a:r>
              <a:rPr lang="en-US" sz="1200" kern="1200" dirty="0">
                <a:solidFill>
                  <a:schemeClr val="tx1"/>
                </a:solidFill>
                <a:effectLst/>
                <a:latin typeface="+mn-lt"/>
                <a:ea typeface="+mn-ea"/>
                <a:cs typeface="+mn-cs"/>
              </a:rPr>
              <a:t>By using </a:t>
            </a:r>
            <a:r>
              <a:rPr lang="en-US" sz="1200" kern="1200" dirty="0" err="1">
                <a:solidFill>
                  <a:schemeClr val="tx1"/>
                </a:solidFill>
                <a:effectLst/>
                <a:latin typeface="+mn-lt"/>
                <a:ea typeface="+mn-ea"/>
                <a:cs typeface="+mn-cs"/>
              </a:rPr>
              <a:t>TVMLKit</a:t>
            </a:r>
            <a:r>
              <a:rPr lang="en-US" sz="1200" kern="1200" dirty="0">
                <a:solidFill>
                  <a:schemeClr val="tx1"/>
                </a:solidFill>
                <a:effectLst/>
                <a:latin typeface="+mn-lt"/>
                <a:ea typeface="+mn-ea"/>
                <a:cs typeface="+mn-cs"/>
              </a:rPr>
              <a:t> to can get any item on the screen, such as View or </a:t>
            </a:r>
            <a:r>
              <a:rPr lang="en-US" sz="1200" kern="1200" dirty="0" err="1">
                <a:solidFill>
                  <a:schemeClr val="tx1"/>
                </a:solidFill>
                <a:effectLst/>
                <a:latin typeface="+mn-lt"/>
                <a:ea typeface="+mn-ea"/>
                <a:cs typeface="+mn-cs"/>
              </a:rPr>
              <a:t>ViewController</a:t>
            </a:r>
            <a:r>
              <a:rPr lang="en-US" sz="1200" kern="1200" dirty="0">
                <a:solidFill>
                  <a:schemeClr val="tx1"/>
                </a:solidFill>
                <a:effectLst/>
                <a:latin typeface="+mn-lt"/>
                <a:ea typeface="+mn-ea"/>
                <a:cs typeface="+mn-cs"/>
              </a:rPr>
              <a:t> by element id and can override the implementation of it.</a:t>
            </a: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16</a:t>
            </a:fld>
            <a:endParaRPr lang="en-US"/>
          </a:p>
        </p:txBody>
      </p:sp>
    </p:spTree>
    <p:extLst>
      <p:ext uri="{BB962C8B-B14F-4D97-AF65-F5344CB8AC3E}">
        <p14:creationId xmlns:p14="http://schemas.microsoft.com/office/powerpoint/2010/main" val="6642530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short, for custom app, we just archive UI and logic code in the execution binary file.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Whereas, TVML app has different concept since the UI and logic code is on a remote server.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Our app is here, and we will put UI and logic code here.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We only declare the URL to that server in </a:t>
            </a:r>
            <a:r>
              <a:rPr lang="en-US" sz="1200" b="0" i="0" kern="1200" dirty="0" err="1">
                <a:solidFill>
                  <a:schemeClr val="tx1"/>
                </a:solidFill>
                <a:effectLst/>
                <a:latin typeface="+mn-lt"/>
                <a:ea typeface="+mn-ea"/>
                <a:cs typeface="+mn-cs"/>
              </a:rPr>
              <a:t>AppDelegate</a:t>
            </a:r>
            <a:r>
              <a:rPr lang="en-US" sz="1200" b="0" i="0" kern="1200" dirty="0">
                <a:solidFill>
                  <a:schemeClr val="tx1"/>
                </a:solidFill>
                <a:effectLst/>
                <a:latin typeface="+mn-lt"/>
                <a:ea typeface="+mn-ea"/>
                <a:cs typeface="+mn-cs"/>
              </a:rPr>
              <a:t>, and hence when the app launch, we will fetch the source code and lean on it to run the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Similarly with custom app, It may need to call other APIs to get data from server when user using the app</a:t>
            </a:r>
          </a:p>
        </p:txBody>
      </p:sp>
      <p:sp>
        <p:nvSpPr>
          <p:cNvPr id="4" name="Slide Number Placeholder 3"/>
          <p:cNvSpPr>
            <a:spLocks noGrp="1"/>
          </p:cNvSpPr>
          <p:nvPr>
            <p:ph type="sldNum" sz="quarter" idx="5"/>
          </p:nvPr>
        </p:nvSpPr>
        <p:spPr/>
        <p:txBody>
          <a:bodyPr/>
          <a:lstStyle/>
          <a:p>
            <a:fld id="{021361DD-1E38-BB4A-B605-BA873CC7A43C}" type="slidenum">
              <a:rPr lang="en-US" smtClean="0"/>
              <a:t>17</a:t>
            </a:fld>
            <a:endParaRPr lang="en-US"/>
          </a:p>
        </p:txBody>
      </p:sp>
    </p:spTree>
    <p:extLst>
      <p:ext uri="{BB962C8B-B14F-4D97-AF65-F5344CB8AC3E}">
        <p14:creationId xmlns:p14="http://schemas.microsoft.com/office/powerpoint/2010/main" val="3258476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continue with some TVML premade template example.</a:t>
            </a:r>
          </a:p>
          <a:p>
            <a:r>
              <a:rPr lang="en-US" dirty="0"/>
              <a:t>So I will start with a simple one first</a:t>
            </a:r>
          </a:p>
          <a:p>
            <a:r>
              <a:rPr lang="en-US" dirty="0"/>
              <a:t>On your left hand side is the alert view on Apple TV</a:t>
            </a:r>
          </a:p>
          <a:p>
            <a:r>
              <a:rPr lang="en-US" dirty="0"/>
              <a:t>On your right hand side is the premade template diagram</a:t>
            </a:r>
          </a:p>
          <a:p>
            <a:r>
              <a:rPr lang="en-US" dirty="0"/>
              <a:t>It’s not so hard to link each element from the diagram to the view</a:t>
            </a:r>
          </a:p>
          <a:p>
            <a:r>
              <a:rPr lang="en-US" dirty="0"/>
              <a:t>For instance, Title area will be the first line, and follow by description, and buttons, </a:t>
            </a:r>
            <a:r>
              <a:rPr lang="en-US" dirty="0" err="1"/>
              <a:t>etc</a:t>
            </a: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18</a:t>
            </a:fld>
            <a:endParaRPr lang="en-US"/>
          </a:p>
        </p:txBody>
      </p:sp>
    </p:spTree>
    <p:extLst>
      <p:ext uri="{BB962C8B-B14F-4D97-AF65-F5344CB8AC3E}">
        <p14:creationId xmlns:p14="http://schemas.microsoft.com/office/powerpoint/2010/main" val="33912543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is is how the template code look like</a:t>
            </a:r>
          </a:p>
          <a:p>
            <a:r>
              <a:rPr lang="en-US" dirty="0"/>
              <a:t>If you know any markup language such as XML, HTML before you would be familiar this format</a:t>
            </a:r>
          </a:p>
          <a:p>
            <a:r>
              <a:rPr lang="en-US" dirty="0"/>
              <a:t>The biggest field is </a:t>
            </a:r>
            <a:r>
              <a:rPr lang="en-US" dirty="0" err="1"/>
              <a:t>alertTemplate</a:t>
            </a:r>
            <a:r>
              <a:rPr lang="en-US" dirty="0"/>
              <a:t>, it has some properties, like background, title, description, etc. And they will represent for the element on the diagram</a:t>
            </a:r>
          </a:p>
        </p:txBody>
      </p:sp>
      <p:sp>
        <p:nvSpPr>
          <p:cNvPr id="4" name="Slide Number Placeholder 3"/>
          <p:cNvSpPr>
            <a:spLocks noGrp="1"/>
          </p:cNvSpPr>
          <p:nvPr>
            <p:ph type="sldNum" sz="quarter" idx="5"/>
          </p:nvPr>
        </p:nvSpPr>
        <p:spPr/>
        <p:txBody>
          <a:bodyPr/>
          <a:lstStyle/>
          <a:p>
            <a:fld id="{021361DD-1E38-BB4A-B605-BA873CC7A43C}" type="slidenum">
              <a:rPr lang="en-US" smtClean="0"/>
              <a:t>19</a:t>
            </a:fld>
            <a:endParaRPr lang="en-US"/>
          </a:p>
        </p:txBody>
      </p:sp>
    </p:spTree>
    <p:extLst>
      <p:ext uri="{BB962C8B-B14F-4D97-AF65-F5344CB8AC3E}">
        <p14:creationId xmlns:p14="http://schemas.microsoft.com/office/powerpoint/2010/main" val="32794818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My name is Thanh</a:t>
            </a:r>
          </a:p>
          <a:p>
            <a:pPr marL="171450" indent="-171450">
              <a:buFontTx/>
              <a:buChar char="-"/>
            </a:pPr>
            <a:r>
              <a:rPr lang="en-US" dirty="0"/>
              <a:t>I’m currently an iOS developer at Rakuten Viki, an Asian Drama Streaming Platform.</a:t>
            </a:r>
          </a:p>
          <a:p>
            <a:pPr marL="171450" indent="-171450">
              <a:buFontTx/>
              <a:buChar char="-"/>
            </a:pPr>
            <a:r>
              <a:rPr lang="en-US" dirty="0"/>
              <a:t>Once again, thanks Lizzie for her recent introduction.</a:t>
            </a:r>
          </a:p>
          <a:p>
            <a:pPr marL="171450" indent="-171450">
              <a:buFontTx/>
              <a:buChar char="-"/>
            </a:pPr>
            <a:r>
              <a:rPr lang="en-US" dirty="0"/>
              <a:t>You can find more information about me by visit my home page on </a:t>
            </a:r>
            <a:r>
              <a:rPr lang="en-US" dirty="0" err="1"/>
              <a:t>linkedin</a:t>
            </a:r>
            <a:r>
              <a:rPr lang="en-US" dirty="0"/>
              <a:t>.</a:t>
            </a:r>
          </a:p>
          <a:p>
            <a:pPr marL="171450" indent="-171450">
              <a:buFontTx/>
              <a:buChar char="-"/>
            </a:pPr>
            <a:r>
              <a:rPr lang="en-US" dirty="0"/>
              <a:t>And if you have any question or anything unclear about my talk, please don’t hesitate to send a message to my email </a:t>
            </a:r>
            <a:r>
              <a:rPr lang="en-US" dirty="0" err="1"/>
              <a:t>thanhturin@gmail.com</a:t>
            </a: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2</a:t>
            </a:fld>
            <a:endParaRPr lang="en-US"/>
          </a:p>
        </p:txBody>
      </p:sp>
    </p:spTree>
    <p:extLst>
      <p:ext uri="{BB962C8B-B14F-4D97-AF65-F5344CB8AC3E}">
        <p14:creationId xmlns:p14="http://schemas.microsoft.com/office/powerpoint/2010/main" val="14252279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after filling data to the template you will get the view as expectation</a:t>
            </a:r>
          </a:p>
          <a:p>
            <a:endParaRPr lang="en-US" dirty="0"/>
          </a:p>
          <a:p>
            <a:r>
              <a:rPr lang="en-US" dirty="0"/>
              <a:t>Like here </a:t>
            </a:r>
            <a:r>
              <a:rPr lang="en-US" dirty="0" err="1"/>
              <a:t>i</a:t>
            </a:r>
            <a:r>
              <a:rPr lang="en-US" dirty="0"/>
              <a:t> put "Update available" for title field, </a:t>
            </a:r>
          </a:p>
          <a:p>
            <a:r>
              <a:rPr lang="en-US" dirty="0"/>
              <a:t>"Get the latest </a:t>
            </a:r>
            <a:r>
              <a:rPr lang="en-US" dirty="0" err="1"/>
              <a:t>tvOS</a:t>
            </a:r>
            <a:r>
              <a:rPr lang="en-US" dirty="0"/>
              <a:t> version" for description field, … </a:t>
            </a:r>
          </a:p>
          <a:p>
            <a:endParaRPr lang="en-US" dirty="0"/>
          </a:p>
          <a:p>
            <a:r>
              <a:rPr lang="en-US" dirty="0"/>
              <a:t>Then when the app run, it can convert from template to the native view on the screen</a:t>
            </a:r>
          </a:p>
          <a:p>
            <a:r>
              <a:rPr lang="en-US" dirty="0"/>
              <a:t>I just </a:t>
            </a:r>
            <a:r>
              <a:rPr lang="en-US" dirty="0" err="1"/>
              <a:t>wanna</a:t>
            </a:r>
            <a:r>
              <a:rPr lang="en-US" dirty="0"/>
              <a:t> highlight, It is not a web view, but a native components</a:t>
            </a:r>
          </a:p>
          <a:p>
            <a:endParaRPr lang="en-US" dirty="0"/>
          </a:p>
          <a:p>
            <a:r>
              <a:rPr lang="en-US" dirty="0"/>
              <a:t>This is a very simple one. </a:t>
            </a:r>
          </a:p>
          <a:p>
            <a:r>
              <a:rPr lang="en-US" dirty="0"/>
              <a:t>But as </a:t>
            </a:r>
            <a:r>
              <a:rPr lang="en-US" dirty="0" err="1"/>
              <a:t>i</a:t>
            </a:r>
            <a:r>
              <a:rPr lang="en-US" dirty="0"/>
              <a:t> mention above, there are a lot of premade templates from Apple.</a:t>
            </a:r>
          </a:p>
        </p:txBody>
      </p:sp>
      <p:sp>
        <p:nvSpPr>
          <p:cNvPr id="4" name="Slide Number Placeholder 3"/>
          <p:cNvSpPr>
            <a:spLocks noGrp="1"/>
          </p:cNvSpPr>
          <p:nvPr>
            <p:ph type="sldNum" sz="quarter" idx="5"/>
          </p:nvPr>
        </p:nvSpPr>
        <p:spPr/>
        <p:txBody>
          <a:bodyPr/>
          <a:lstStyle/>
          <a:p>
            <a:fld id="{021361DD-1E38-BB4A-B605-BA873CC7A43C}" type="slidenum">
              <a:rPr lang="en-US" smtClean="0"/>
              <a:t>20</a:t>
            </a:fld>
            <a:endParaRPr lang="en-US"/>
          </a:p>
        </p:txBody>
      </p:sp>
    </p:spTree>
    <p:extLst>
      <p:ext uri="{BB962C8B-B14F-4D97-AF65-F5344CB8AC3E}">
        <p14:creationId xmlns:p14="http://schemas.microsoft.com/office/powerpoint/2010/main" val="38984046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this.</a:t>
            </a:r>
          </a:p>
          <a:p>
            <a:r>
              <a:rPr lang="en-US" dirty="0"/>
              <a:t>This is a long page.</a:t>
            </a:r>
          </a:p>
          <a:p>
            <a:r>
              <a:rPr lang="en-US" dirty="0"/>
              <a:t>I slip it into 2 images</a:t>
            </a:r>
          </a:p>
          <a:p>
            <a:r>
              <a:rPr lang="en-US" dirty="0"/>
              <a:t>The left one is the front, and the right one is the back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has a very complicated layout and imagine how much it will cost you to implement on custom app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will need to care about a lot of layout constraints, </a:t>
            </a:r>
            <a:r>
              <a:rPr lang="en-US" dirty="0" err="1"/>
              <a:t>collectionview</a:t>
            </a:r>
            <a:r>
              <a:rPr lang="en-US" dirty="0"/>
              <a:t> data source, and the shadow and blur background here you also need to handle it thoroughly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 the other hand, TVML has a template for this page</a:t>
            </a:r>
          </a:p>
        </p:txBody>
      </p:sp>
      <p:sp>
        <p:nvSpPr>
          <p:cNvPr id="4" name="Slide Number Placeholder 3"/>
          <p:cNvSpPr>
            <a:spLocks noGrp="1"/>
          </p:cNvSpPr>
          <p:nvPr>
            <p:ph type="sldNum" sz="quarter" idx="5"/>
          </p:nvPr>
        </p:nvSpPr>
        <p:spPr/>
        <p:txBody>
          <a:bodyPr/>
          <a:lstStyle/>
          <a:p>
            <a:fld id="{021361DD-1E38-BB4A-B605-BA873CC7A43C}" type="slidenum">
              <a:rPr lang="en-US" smtClean="0"/>
              <a:t>21</a:t>
            </a:fld>
            <a:endParaRPr lang="en-US"/>
          </a:p>
        </p:txBody>
      </p:sp>
    </p:spTree>
    <p:extLst>
      <p:ext uri="{BB962C8B-B14F-4D97-AF65-F5344CB8AC3E}">
        <p14:creationId xmlns:p14="http://schemas.microsoft.com/office/powerpoint/2010/main" val="2614032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is how it look like. Very specific and easy to understand</a:t>
            </a:r>
          </a:p>
          <a:p>
            <a:r>
              <a:rPr lang="en-US" dirty="0"/>
              <a:t>Like here is the banner area, within it will have Info list, stack view and an image.</a:t>
            </a:r>
          </a:p>
          <a:p>
            <a:r>
              <a:rPr lang="en-US" dirty="0"/>
              <a:t>Following by some shelf area</a:t>
            </a:r>
          </a:p>
        </p:txBody>
      </p:sp>
      <p:sp>
        <p:nvSpPr>
          <p:cNvPr id="4" name="Slide Number Placeholder 3"/>
          <p:cNvSpPr>
            <a:spLocks noGrp="1"/>
          </p:cNvSpPr>
          <p:nvPr>
            <p:ph type="sldNum" sz="quarter" idx="5"/>
          </p:nvPr>
        </p:nvSpPr>
        <p:spPr/>
        <p:txBody>
          <a:bodyPr/>
          <a:lstStyle/>
          <a:p>
            <a:fld id="{021361DD-1E38-BB4A-B605-BA873CC7A43C}" type="slidenum">
              <a:rPr lang="en-US" smtClean="0"/>
              <a:t>22</a:t>
            </a:fld>
            <a:endParaRPr lang="en-US"/>
          </a:p>
        </p:txBody>
      </p:sp>
    </p:spTree>
    <p:extLst>
      <p:ext uri="{BB962C8B-B14F-4D97-AF65-F5344CB8AC3E}">
        <p14:creationId xmlns:p14="http://schemas.microsoft.com/office/powerpoint/2010/main" val="23654717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is the template code</a:t>
            </a:r>
          </a:p>
          <a:p>
            <a:r>
              <a:rPr lang="en-US" dirty="0"/>
              <a:t>You can easily map it with the diagram</a:t>
            </a:r>
          </a:p>
          <a:p>
            <a:r>
              <a:rPr lang="en-US" dirty="0"/>
              <a:t>We can base on the template to key in our data we </a:t>
            </a:r>
            <a:r>
              <a:rPr lang="en-US" dirty="0" err="1"/>
              <a:t>wanna</a:t>
            </a:r>
            <a:r>
              <a:rPr lang="en-US" dirty="0"/>
              <a:t> display, and TVJS can generate the view for you automatically. </a:t>
            </a:r>
          </a:p>
          <a:p>
            <a:r>
              <a:rPr lang="en-US" dirty="0"/>
              <a:t>Very simple, and save you lots of time</a:t>
            </a:r>
          </a:p>
          <a:p>
            <a:endParaRPr lang="en-US" dirty="0"/>
          </a:p>
          <a:p>
            <a:r>
              <a:rPr lang="en-US" dirty="0"/>
              <a:t>You can find more on Apple documentations page</a:t>
            </a:r>
          </a:p>
        </p:txBody>
      </p:sp>
      <p:sp>
        <p:nvSpPr>
          <p:cNvPr id="4" name="Slide Number Placeholder 3"/>
          <p:cNvSpPr>
            <a:spLocks noGrp="1"/>
          </p:cNvSpPr>
          <p:nvPr>
            <p:ph type="sldNum" sz="quarter" idx="5"/>
          </p:nvPr>
        </p:nvSpPr>
        <p:spPr/>
        <p:txBody>
          <a:bodyPr/>
          <a:lstStyle/>
          <a:p>
            <a:fld id="{021361DD-1E38-BB4A-B605-BA873CC7A43C}" type="slidenum">
              <a:rPr lang="en-US" smtClean="0"/>
              <a:t>23</a:t>
            </a:fld>
            <a:endParaRPr lang="en-US"/>
          </a:p>
        </p:txBody>
      </p:sp>
    </p:spTree>
    <p:extLst>
      <p:ext uri="{BB962C8B-B14F-4D97-AF65-F5344CB8AC3E}">
        <p14:creationId xmlns:p14="http://schemas.microsoft.com/office/powerpoint/2010/main" val="20207464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So I make a comparison between working on custom app versus on TVML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We develop custom app by the same way we do on iOS, meanwhile on TVML we use TVML,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main language when working with custom app is swift and objective c, whereas on TVML it will be JavaScript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custom app will take you more effort for creating, but it is scalable in long term and this could be your choice if your app have customizing design,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On the other hand creating TVML app cost you less effort at the beginning, but it is not scalable and only appropriate with the app has similar design with Apple template layout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So depends on your purpose you can find a most suitable way to implement your </a:t>
            </a:r>
            <a:r>
              <a:rPr lang="en-US" sz="1200" b="0" i="0" kern="1200" dirty="0" err="1">
                <a:solidFill>
                  <a:schemeClr val="tx1"/>
                </a:solidFill>
                <a:effectLst/>
                <a:latin typeface="+mn-lt"/>
                <a:ea typeface="+mn-ea"/>
                <a:cs typeface="+mn-cs"/>
              </a:rPr>
              <a:t>tvOS</a:t>
            </a:r>
            <a:r>
              <a:rPr lang="en-US" sz="1200" b="0" i="0" kern="1200" dirty="0">
                <a:solidFill>
                  <a:schemeClr val="tx1"/>
                </a:solidFill>
                <a:effectLst/>
                <a:latin typeface="+mn-lt"/>
                <a:ea typeface="+mn-ea"/>
                <a:cs typeface="+mn-cs"/>
              </a:rPr>
              <a:t> app.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But for us here in Viki, we have implemented our Apple TV app in both ways. And with the experience we have, I would recommend you to make a custom app instead. Because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First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We already have an iOS project which has a lot of same feature with Apple TV app</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By using custom app we can reuse a lot of logic code, and it make us can maintain and scale both app together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And this is what every business always want. We want our platform testable, maintainable, scalable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Second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will take a lot of time to ramp up with TVML because it’s a new concept. And for those who have work with JavaScript before, it will be more time consuming to get used to it.</a:t>
            </a: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21361DD-1E38-BB4A-B605-BA873CC7A43C}" type="slidenum">
              <a:rPr lang="en-US" smtClean="0"/>
              <a:t>24</a:t>
            </a:fld>
            <a:endParaRPr lang="en-US"/>
          </a:p>
        </p:txBody>
      </p:sp>
    </p:spTree>
    <p:extLst>
      <p:ext uri="{BB962C8B-B14F-4D97-AF65-F5344CB8AC3E}">
        <p14:creationId xmlns:p14="http://schemas.microsoft.com/office/powerpoint/2010/main" val="9806273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Honestly, I am much more comfortable to work on Swift than on JavaScript</a:t>
            </a:r>
          </a:p>
          <a:p>
            <a:endParaRPr lang="en-US" dirty="0"/>
          </a:p>
          <a:p>
            <a:r>
              <a:rPr lang="en-US" dirty="0"/>
              <a:t>On Swift and </a:t>
            </a:r>
            <a:r>
              <a:rPr lang="en-US" dirty="0" err="1"/>
              <a:t>ObjC</a:t>
            </a:r>
            <a:r>
              <a:rPr lang="en-US" dirty="0"/>
              <a:t> you can use break point when debugging and Fabric for tracking crash. On JavaScript you don’t have it, all of the crash from TVML will just come through App Delegate, not easy for us to fix the crash</a:t>
            </a:r>
          </a:p>
          <a:p>
            <a:endParaRPr lang="en-US" dirty="0"/>
          </a:p>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25</a:t>
            </a:fld>
            <a:endParaRPr lang="en-US"/>
          </a:p>
        </p:txBody>
      </p:sp>
    </p:spTree>
    <p:extLst>
      <p:ext uri="{BB962C8B-B14F-4D97-AF65-F5344CB8AC3E}">
        <p14:creationId xmlns:p14="http://schemas.microsoft.com/office/powerpoint/2010/main" val="9060143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For any project, we can basically split it into 4 different layers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At the bottom is Core framework such as Foundation, </a:t>
            </a:r>
            <a:r>
              <a:rPr lang="en-US" sz="1200" b="0" i="0" u="none" strike="noStrike" kern="1200" dirty="0" err="1">
                <a:solidFill>
                  <a:schemeClr val="tx1"/>
                </a:solidFill>
                <a:effectLst/>
                <a:latin typeface="+mn-lt"/>
                <a:ea typeface="+mn-ea"/>
                <a:cs typeface="+mn-cs"/>
              </a:rPr>
              <a:t>UIKit</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CoreData</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CoreLocation</a:t>
            </a:r>
            <a:r>
              <a:rPr lang="en-US" sz="1200" b="0" i="0" u="none" strike="noStrike" kern="1200" dirty="0">
                <a:solidFill>
                  <a:schemeClr val="tx1"/>
                </a:solidFill>
                <a:effectLst/>
                <a:latin typeface="+mn-lt"/>
                <a:ea typeface="+mn-ea"/>
                <a:cs typeface="+mn-cs"/>
              </a:rPr>
              <a:t>, …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They are very fundamental and general. </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Then we need to use some 3</a:t>
            </a:r>
            <a:r>
              <a:rPr lang="en-US" sz="1200" b="0" i="0" u="none" strike="noStrike" kern="1200" baseline="30000" dirty="0">
                <a:solidFill>
                  <a:schemeClr val="tx1"/>
                </a:solidFill>
                <a:effectLst/>
                <a:latin typeface="+mn-lt"/>
                <a:ea typeface="+mn-ea"/>
                <a:cs typeface="+mn-cs"/>
              </a:rPr>
              <a:t>rd</a:t>
            </a:r>
            <a:r>
              <a:rPr lang="en-US" sz="1200" b="0" i="0" u="none" strike="noStrike" kern="1200" dirty="0">
                <a:solidFill>
                  <a:schemeClr val="tx1"/>
                </a:solidFill>
                <a:effectLst/>
                <a:latin typeface="+mn-lt"/>
                <a:ea typeface="+mn-ea"/>
                <a:cs typeface="+mn-cs"/>
              </a:rPr>
              <a:t> party libraries which is built on top of Core Framework for more specific purpose.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You can install them from Cocoa Pod, Carthage, or download and add the framework </a:t>
            </a:r>
            <a:r>
              <a:rPr lang="en-US" sz="1200" b="0" i="0" u="none" strike="noStrike" kern="1200" dirty="0" err="1">
                <a:solidFill>
                  <a:schemeClr val="tx1"/>
                </a:solidFill>
                <a:effectLst/>
                <a:latin typeface="+mn-lt"/>
                <a:ea typeface="+mn-ea"/>
                <a:cs typeface="+mn-cs"/>
              </a:rPr>
              <a:t>sdk</a:t>
            </a:r>
            <a:r>
              <a:rPr lang="en-US" sz="1200" b="0" i="0" u="none" strike="noStrike" kern="1200" dirty="0">
                <a:solidFill>
                  <a:schemeClr val="tx1"/>
                </a:solidFill>
                <a:effectLst/>
                <a:latin typeface="+mn-lt"/>
                <a:ea typeface="+mn-ea"/>
                <a:cs typeface="+mn-cs"/>
              </a:rPr>
              <a:t> directly</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These two first layers are very basic and available for all the app. We use them as the ingredient to make our app</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 next layer is business logic.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This layer contains some services like API Service to communicate with server, or Payment Service, or Location Service, etc.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Beside that it also has deep link handler to deal with Push Notification or to support universal link</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Analytics logger for tracking data</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And some calculation if needed…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In reality, you can device business logic to smaller layer. It’s up to the design pattern you choose</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 top one is UI layer.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It is responsible to display the app content to user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As well as to receive user action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And ask logic layer for data or for some calculation and depends on the result to response back to user</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Our aim is to build up Apple TV app with the least cost. Assuming we already have an iOS app, so we will try to reuse the source as much as possible, and avoid to repeating the code. Look at the diagram, let’s see what we can take advantage on </a:t>
            </a:r>
            <a:r>
              <a:rPr lang="en-US" sz="1200" b="0" i="0" u="none" strike="noStrike" kern="1200" dirty="0" err="1">
                <a:solidFill>
                  <a:schemeClr val="tx1"/>
                </a:solidFill>
                <a:effectLst/>
                <a:latin typeface="+mn-lt"/>
                <a:ea typeface="+mn-ea"/>
                <a:cs typeface="+mn-cs"/>
              </a:rPr>
              <a:t>tvOS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21361DD-1E38-BB4A-B605-BA873CC7A43C}" type="slidenum">
              <a:rPr lang="en-US" smtClean="0"/>
              <a:t>27</a:t>
            </a:fld>
            <a:endParaRPr lang="en-US"/>
          </a:p>
        </p:txBody>
      </p:sp>
    </p:spTree>
    <p:extLst>
      <p:ext uri="{BB962C8B-B14F-4D97-AF65-F5344CB8AC3E}">
        <p14:creationId xmlns:p14="http://schemas.microsoft.com/office/powerpoint/2010/main" val="36949143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1" i="0" u="none" strike="noStrike" kern="1200" dirty="0">
                <a:solidFill>
                  <a:schemeClr val="tx1"/>
                </a:solidFill>
                <a:effectLst/>
                <a:latin typeface="+mn-lt"/>
                <a:ea typeface="+mn-ea"/>
                <a:cs typeface="+mn-cs"/>
              </a:rPr>
              <a:t>Core Framework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Most of the frameworks on iOS is also available on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like Foundation, </a:t>
            </a:r>
            <a:r>
              <a:rPr lang="en-US" sz="1200" b="0" i="0" u="none" strike="noStrike" kern="1200" dirty="0" err="1">
                <a:solidFill>
                  <a:schemeClr val="tx1"/>
                </a:solidFill>
                <a:effectLst/>
                <a:latin typeface="+mn-lt"/>
                <a:ea typeface="+mn-ea"/>
                <a:cs typeface="+mn-cs"/>
              </a:rPr>
              <a:t>UIKit</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etc</a:t>
            </a: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But for some reason, there still be some frameworks only available on iOS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For example, </a:t>
            </a:r>
            <a:r>
              <a:rPr lang="en-US" sz="1200" b="0" i="0" u="none" strike="noStrike" kern="1200" dirty="0" err="1">
                <a:solidFill>
                  <a:schemeClr val="tx1"/>
                </a:solidFill>
                <a:effectLst/>
                <a:latin typeface="+mn-lt"/>
                <a:ea typeface="+mn-ea"/>
                <a:cs typeface="+mn-cs"/>
              </a:rPr>
              <a:t>BiometricKit</a:t>
            </a:r>
            <a:r>
              <a:rPr lang="en-US" sz="1200" b="0" i="0" u="none" strike="noStrike" kern="1200" dirty="0">
                <a:solidFill>
                  <a:schemeClr val="tx1"/>
                </a:solidFill>
                <a:effectLst/>
                <a:latin typeface="+mn-lt"/>
                <a:ea typeface="+mn-ea"/>
                <a:cs typeface="+mn-cs"/>
              </a:rPr>
              <a:t> is not on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because it does not have </a:t>
            </a:r>
            <a:r>
              <a:rPr lang="en-US" sz="1200" b="0" i="0" u="none" strike="noStrike" kern="1200" dirty="0" err="1">
                <a:solidFill>
                  <a:schemeClr val="tx1"/>
                </a:solidFill>
                <a:effectLst/>
                <a:latin typeface="+mn-lt"/>
                <a:ea typeface="+mn-ea"/>
                <a:cs typeface="+mn-cs"/>
              </a:rPr>
              <a:t>TouchId</a:t>
            </a:r>
            <a:r>
              <a:rPr lang="en-US" sz="1200" b="0" i="0" u="none" strike="noStrike" kern="1200" dirty="0">
                <a:solidFill>
                  <a:schemeClr val="tx1"/>
                </a:solidFill>
                <a:effectLst/>
                <a:latin typeface="+mn-lt"/>
                <a:ea typeface="+mn-ea"/>
                <a:cs typeface="+mn-cs"/>
              </a:rPr>
              <a:t> or </a:t>
            </a:r>
            <a:r>
              <a:rPr lang="en-US" sz="1200" b="0" i="0" u="none" strike="noStrike" kern="1200" dirty="0" err="1">
                <a:solidFill>
                  <a:schemeClr val="tx1"/>
                </a:solidFill>
                <a:effectLst/>
                <a:latin typeface="+mn-lt"/>
                <a:ea typeface="+mn-ea"/>
                <a:cs typeface="+mn-cs"/>
              </a:rPr>
              <a:t>FaceId</a:t>
            </a:r>
            <a:r>
              <a:rPr lang="en-US" sz="1200" b="0" i="0" u="none" strike="noStrike" kern="1200" dirty="0">
                <a:solidFill>
                  <a:schemeClr val="tx1"/>
                </a:solidFill>
                <a:effectLst/>
                <a:latin typeface="+mn-lt"/>
                <a:ea typeface="+mn-ea"/>
                <a:cs typeface="+mn-cs"/>
              </a:rPr>
              <a:t> for authentication purpose. Hopefully they can integrate it to Siri Remote in a near future</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err="1">
                <a:solidFill>
                  <a:schemeClr val="tx1"/>
                </a:solidFill>
                <a:effectLst/>
                <a:latin typeface="+mn-lt"/>
                <a:ea typeface="+mn-ea"/>
                <a:cs typeface="+mn-cs"/>
              </a:rPr>
              <a:t>WebKit</a:t>
            </a:r>
            <a:r>
              <a:rPr lang="en-US" sz="1200" b="0" i="0" u="none" strike="noStrike" kern="1200" dirty="0">
                <a:solidFill>
                  <a:schemeClr val="tx1"/>
                </a:solidFill>
                <a:effectLst/>
                <a:latin typeface="+mn-lt"/>
                <a:ea typeface="+mn-ea"/>
                <a:cs typeface="+mn-cs"/>
              </a:rPr>
              <a:t> is another one not on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because Apple TV does not use WebView.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In contrast,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also have some framework does not support iOS, like </a:t>
            </a:r>
            <a:r>
              <a:rPr lang="en-US" sz="1200" b="0" i="0" u="none" strike="noStrike" kern="1200" dirty="0" err="1">
                <a:solidFill>
                  <a:schemeClr val="tx1"/>
                </a:solidFill>
                <a:effectLst/>
                <a:latin typeface="+mn-lt"/>
                <a:ea typeface="+mn-ea"/>
                <a:cs typeface="+mn-cs"/>
              </a:rPr>
              <a:t>TVUIKit</a:t>
            </a:r>
            <a:r>
              <a:rPr lang="en-US" sz="1200" b="0" i="0" u="none" strike="noStrike" kern="1200" dirty="0">
                <a:solidFill>
                  <a:schemeClr val="tx1"/>
                </a:solidFill>
                <a:effectLst/>
                <a:latin typeface="+mn-lt"/>
                <a:ea typeface="+mn-ea"/>
                <a:cs typeface="+mn-cs"/>
              </a:rPr>
              <a:t> and </a:t>
            </a:r>
            <a:r>
              <a:rPr lang="en-US" sz="1200" b="0" i="0" u="none" strike="noStrike" kern="1200" dirty="0" err="1">
                <a:solidFill>
                  <a:schemeClr val="tx1"/>
                </a:solidFill>
                <a:effectLst/>
                <a:latin typeface="+mn-lt"/>
                <a:ea typeface="+mn-ea"/>
                <a:cs typeface="+mn-cs"/>
              </a:rPr>
              <a:t>TVSerives</a:t>
            </a:r>
            <a:r>
              <a:rPr lang="en-US" sz="1200" b="0" i="0" u="none" strike="noStrike" kern="1200" dirty="0">
                <a:solidFill>
                  <a:schemeClr val="tx1"/>
                </a:solidFill>
                <a:effectLst/>
                <a:latin typeface="+mn-lt"/>
                <a:ea typeface="+mn-ea"/>
                <a:cs typeface="+mn-cs"/>
              </a:rPr>
              <a:t>. It contains some UI elements and services specifically design for Apple TV</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1" i="0" u="none" strike="noStrike" kern="1200" dirty="0">
                <a:solidFill>
                  <a:schemeClr val="tx1"/>
                </a:solidFill>
                <a:effectLst/>
                <a:latin typeface="+mn-lt"/>
                <a:ea typeface="+mn-ea"/>
                <a:cs typeface="+mn-cs"/>
              </a:rPr>
              <a:t>Third Party Libraries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Because 3</a:t>
            </a:r>
            <a:r>
              <a:rPr lang="en-US" sz="1200" b="0" i="0" u="none" strike="noStrike" kern="1200" baseline="30000" dirty="0">
                <a:solidFill>
                  <a:schemeClr val="tx1"/>
                </a:solidFill>
                <a:effectLst/>
                <a:latin typeface="+mn-lt"/>
                <a:ea typeface="+mn-ea"/>
                <a:cs typeface="+mn-cs"/>
              </a:rPr>
              <a:t>rd</a:t>
            </a:r>
            <a:r>
              <a:rPr lang="en-US" sz="1200" b="0" i="0" u="none" strike="noStrike" kern="1200" dirty="0">
                <a:solidFill>
                  <a:schemeClr val="tx1"/>
                </a:solidFill>
                <a:effectLst/>
                <a:latin typeface="+mn-lt"/>
                <a:ea typeface="+mn-ea"/>
                <a:cs typeface="+mn-cs"/>
              </a:rPr>
              <a:t> party libs is built on top of Core Framework. So most of the libraries on iOS will support for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as well. Such as </a:t>
            </a:r>
            <a:r>
              <a:rPr lang="en-US" sz="1200" b="0" i="0" u="none" strike="noStrike" kern="1200" dirty="0" err="1">
                <a:solidFill>
                  <a:schemeClr val="tx1"/>
                </a:solidFill>
                <a:effectLst/>
                <a:latin typeface="+mn-lt"/>
                <a:ea typeface="+mn-ea"/>
                <a:cs typeface="+mn-cs"/>
              </a:rPr>
              <a:t>RxSwift</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Alamofire</a:t>
            </a:r>
            <a:r>
              <a:rPr lang="en-US" sz="1200" b="0" i="0" u="none" strike="noStrike" kern="1200" dirty="0">
                <a:solidFill>
                  <a:schemeClr val="tx1"/>
                </a:solidFill>
                <a:effectLst/>
                <a:latin typeface="+mn-lt"/>
                <a:ea typeface="+mn-ea"/>
                <a:cs typeface="+mn-cs"/>
              </a:rPr>
              <a:t> or </a:t>
            </a:r>
            <a:r>
              <a:rPr lang="en-US" sz="1200" b="0" i="0" u="none" strike="noStrike" kern="1200" dirty="0" err="1">
                <a:solidFill>
                  <a:schemeClr val="tx1"/>
                </a:solidFill>
                <a:effectLst/>
                <a:latin typeface="+mn-lt"/>
                <a:ea typeface="+mn-ea"/>
                <a:cs typeface="+mn-cs"/>
              </a:rPr>
              <a:t>AFNetworking</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SwiftyJSON</a:t>
            </a:r>
            <a:r>
              <a:rPr lang="en-US" sz="1200" b="0" i="0" u="none" strike="noStrike" kern="1200" dirty="0">
                <a:solidFill>
                  <a:schemeClr val="tx1"/>
                </a:solidFill>
                <a:effectLst/>
                <a:latin typeface="+mn-lt"/>
                <a:ea typeface="+mn-ea"/>
                <a:cs typeface="+mn-cs"/>
              </a:rPr>
              <a:t>, … support for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as well</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1" i="0" u="none" strike="noStrike" kern="1200" dirty="0">
                <a:solidFill>
                  <a:schemeClr val="tx1"/>
                </a:solidFill>
                <a:effectLst/>
                <a:latin typeface="+mn-lt"/>
                <a:ea typeface="+mn-ea"/>
                <a:cs typeface="+mn-cs"/>
              </a:rPr>
              <a:t>Business Logic</a:t>
            </a: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dirty="0"/>
              <a:t>When we plan to implement a feature, we always want to do it for both iOS and </a:t>
            </a:r>
            <a:r>
              <a:rPr lang="en-US" sz="1200" dirty="0" err="1"/>
              <a:t>tvOS</a:t>
            </a:r>
            <a:r>
              <a:rPr lang="en-US" sz="1200" dirty="0"/>
              <a:t>, as long as the device is adaptable with the feature. </a:t>
            </a:r>
            <a:endParaRPr lang="en-US" sz="1200" b="1"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Ideally for those feature, all of the logic code must be shared between 2 platforms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Sharing code will make our project maintainable and scalable</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1" i="0" u="none" strike="noStrike" kern="1200" dirty="0">
                <a:solidFill>
                  <a:schemeClr val="tx1"/>
                </a:solidFill>
                <a:effectLst/>
                <a:latin typeface="+mn-lt"/>
                <a:ea typeface="+mn-ea"/>
                <a:cs typeface="+mn-cs"/>
              </a:rPr>
              <a:t>UI</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Because of the difference between iOS devices and Apple TV, the layout on iOS and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is different. So basically we will not reuse much UI code. We may only be able to reuse some base UI Class extension from </a:t>
            </a:r>
            <a:r>
              <a:rPr lang="en-US" sz="1200" b="0" i="0" u="none" strike="noStrike" kern="1200" dirty="0" err="1">
                <a:solidFill>
                  <a:schemeClr val="tx1"/>
                </a:solidFill>
                <a:effectLst/>
                <a:latin typeface="+mn-lt"/>
                <a:ea typeface="+mn-ea"/>
                <a:cs typeface="+mn-cs"/>
              </a:rPr>
              <a:t>UILabel</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UIButton</a:t>
            </a:r>
            <a:r>
              <a:rPr lang="en-US" sz="1200" b="0" i="0" u="none" strike="noStrike" kern="1200" dirty="0">
                <a:solidFill>
                  <a:schemeClr val="tx1"/>
                </a:solidFill>
                <a:effectLst/>
                <a:latin typeface="+mn-lt"/>
                <a:ea typeface="+mn-ea"/>
                <a:cs typeface="+mn-cs"/>
              </a:rPr>
              <a:t>, … </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So to summarize, as long as </a:t>
            </a:r>
            <a:r>
              <a:rPr lang="en-US" sz="1200" b="0" i="0" u="none" strike="noStrike" kern="1200">
                <a:solidFill>
                  <a:schemeClr val="tx1"/>
                </a:solidFill>
                <a:effectLst/>
                <a:latin typeface="+mn-lt"/>
                <a:ea typeface="+mn-ea"/>
                <a:cs typeface="+mn-cs"/>
              </a:rPr>
              <a:t>we separate </a:t>
            </a:r>
            <a:r>
              <a:rPr lang="en-US" sz="1200" b="0" i="0" u="none" strike="noStrike" kern="1200" dirty="0">
                <a:solidFill>
                  <a:schemeClr val="tx1"/>
                </a:solidFill>
                <a:effectLst/>
                <a:latin typeface="+mn-lt"/>
                <a:ea typeface="+mn-ea"/>
                <a:cs typeface="+mn-cs"/>
              </a:rPr>
              <a:t>UI code and Logic code, we don’t need to do many things to have Apple TV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r>
              <a:rPr lang="en-US" dirty="0" err="1"/>
              <a:t>Morever</a:t>
            </a:r>
            <a:r>
              <a:rPr lang="en-US" dirty="0"/>
              <a:t>, Isolating Logic code to UI code not only make your project more organized but also make it more testable. So I really encourage you to split them out.</a:t>
            </a:r>
          </a:p>
          <a:p>
            <a:endParaRPr lang="en-US" dirty="0"/>
          </a:p>
          <a:p>
            <a:r>
              <a:rPr lang="en-US" dirty="0"/>
              <a:t>I have talk about it too much. Let’s start with a Demo. I will show you in reality.</a:t>
            </a:r>
          </a:p>
        </p:txBody>
      </p:sp>
      <p:sp>
        <p:nvSpPr>
          <p:cNvPr id="4" name="Slide Number Placeholder 3"/>
          <p:cNvSpPr>
            <a:spLocks noGrp="1"/>
          </p:cNvSpPr>
          <p:nvPr>
            <p:ph type="sldNum" sz="quarter" idx="5"/>
          </p:nvPr>
        </p:nvSpPr>
        <p:spPr/>
        <p:txBody>
          <a:bodyPr/>
          <a:lstStyle/>
          <a:p>
            <a:fld id="{021361DD-1E38-BB4A-B605-BA873CC7A43C}" type="slidenum">
              <a:rPr lang="en-US" smtClean="0"/>
              <a:t>28</a:t>
            </a:fld>
            <a:endParaRPr lang="en-US"/>
          </a:p>
        </p:txBody>
      </p:sp>
    </p:spTree>
    <p:extLst>
      <p:ext uri="{BB962C8B-B14F-4D97-AF65-F5344CB8AC3E}">
        <p14:creationId xmlns:p14="http://schemas.microsoft.com/office/powerpoint/2010/main" val="32867614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@default = [:</a:t>
            </a:r>
            <a:r>
              <a:rPr lang="en-US" dirty="0" err="1"/>
              <a:t>ios</a:t>
            </a:r>
            <a:r>
              <a:rPr lang="en-US" dirty="0"/>
              <a:t>, :mac, :android]</a:t>
            </a:r>
          </a:p>
          <a:p>
            <a:r>
              <a:rPr lang="en-US" dirty="0"/>
              <a:t>https://</a:t>
            </a:r>
            <a:r>
              <a:rPr lang="en-US" dirty="0" err="1"/>
              <a:t>github.com</a:t>
            </a:r>
            <a:r>
              <a:rPr lang="en-US" dirty="0"/>
              <a:t>/</a:t>
            </a:r>
            <a:r>
              <a:rPr lang="en-US" dirty="0" err="1"/>
              <a:t>fastlane</a:t>
            </a:r>
            <a:r>
              <a:rPr lang="en-US" dirty="0"/>
              <a:t>/</a:t>
            </a:r>
            <a:r>
              <a:rPr lang="en-US" dirty="0" err="1"/>
              <a:t>fastlane</a:t>
            </a:r>
            <a:r>
              <a:rPr lang="en-US" dirty="0"/>
              <a:t>/blob/master/</a:t>
            </a:r>
            <a:r>
              <a:rPr lang="en-US" dirty="0" err="1"/>
              <a:t>fastlane</a:t>
            </a:r>
            <a:r>
              <a:rPr lang="en-US" dirty="0"/>
              <a:t>/lib/</a:t>
            </a:r>
            <a:r>
              <a:rPr lang="en-US" dirty="0" err="1"/>
              <a:t>fastlane</a:t>
            </a:r>
            <a:r>
              <a:rPr lang="en-US" dirty="0"/>
              <a:t>/</a:t>
            </a:r>
            <a:r>
              <a:rPr lang="en-US" dirty="0" err="1"/>
              <a:t>supported_platforms.rb</a:t>
            </a: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31</a:t>
            </a:fld>
            <a:endParaRPr lang="en-US"/>
          </a:p>
        </p:txBody>
      </p:sp>
    </p:spTree>
    <p:extLst>
      <p:ext uri="{BB962C8B-B14F-4D97-AF65-F5344CB8AC3E}">
        <p14:creationId xmlns:p14="http://schemas.microsoft.com/office/powerpoint/2010/main" val="4985945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38</a:t>
            </a:fld>
            <a:endParaRPr lang="en-US"/>
          </a:p>
        </p:txBody>
      </p:sp>
    </p:spTree>
    <p:extLst>
      <p:ext uri="{BB962C8B-B14F-4D97-AF65-F5344CB8AC3E}">
        <p14:creationId xmlns:p14="http://schemas.microsoft.com/office/powerpoint/2010/main" val="28954253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think most of us here are iOS developers and I guess you are very familiar with Apple eco system (if don’t </a:t>
            </a:r>
            <a:r>
              <a:rPr lang="en-US" dirty="0" err="1"/>
              <a:t>wanna</a:t>
            </a:r>
            <a:r>
              <a:rPr lang="en-US" dirty="0"/>
              <a:t> say you are all experts)</a:t>
            </a:r>
          </a:p>
          <a:p>
            <a:pPr marL="171450" indent="-171450">
              <a:buFontTx/>
              <a:buChar char="-"/>
            </a:pPr>
            <a:r>
              <a:rPr lang="en-US" dirty="0"/>
              <a:t>We are using Apple products everyday</a:t>
            </a:r>
          </a:p>
          <a:p>
            <a:pPr marL="171450" indent="-171450">
              <a:buFontTx/>
              <a:buChar char="-"/>
            </a:pPr>
            <a:r>
              <a:rPr lang="en-US" dirty="0"/>
              <a:t>We use </a:t>
            </a:r>
            <a:r>
              <a:rPr lang="en-US" dirty="0" err="1"/>
              <a:t>Macbook</a:t>
            </a:r>
            <a:r>
              <a:rPr lang="en-US" dirty="0"/>
              <a:t> for working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We use Apple Watch for tracking our </a:t>
            </a:r>
            <a:r>
              <a:rPr lang="en-US" sz="1200" b="0" i="0" kern="1200" dirty="0">
                <a:solidFill>
                  <a:schemeClr val="tx1"/>
                </a:solidFill>
                <a:effectLst/>
                <a:latin typeface="+mn-lt"/>
                <a:ea typeface="+mn-ea"/>
                <a:cs typeface="+mn-cs"/>
              </a:rPr>
              <a:t>fitness, </a:t>
            </a:r>
            <a:r>
              <a:rPr lang="en-US" dirty="0"/>
              <a:t>health</a:t>
            </a:r>
          </a:p>
          <a:p>
            <a:pPr marL="171450" indent="-171450">
              <a:buFontTx/>
              <a:buChar char="-"/>
            </a:pPr>
            <a:r>
              <a:rPr lang="en-US" dirty="0"/>
              <a:t>iPhone for communication and entertainment</a:t>
            </a:r>
          </a:p>
          <a:p>
            <a:pPr marL="171450" indent="-171450">
              <a:buFontTx/>
              <a:buChar char="-"/>
            </a:pPr>
            <a:r>
              <a:rPr lang="en-US" dirty="0"/>
              <a:t>I don’t know your feeling about Apple products but I really love it. </a:t>
            </a:r>
          </a:p>
          <a:p>
            <a:pPr marL="171450" indent="-171450">
              <a:buFontTx/>
              <a:buChar char="-"/>
            </a:pPr>
            <a:r>
              <a:rPr lang="en-US" dirty="0"/>
              <a:t>The truth is I have not seen any iOS developers use Android phone but I saw many Android developers around me are using iPhone</a:t>
            </a:r>
          </a:p>
          <a:p>
            <a:pPr marL="171450" indent="-171450">
              <a:buFontTx/>
              <a:buChar char="-"/>
            </a:pPr>
            <a:r>
              <a:rPr lang="en-US" dirty="0"/>
              <a:t>Even they work for the rival with iOS, they still decide to use it.</a:t>
            </a:r>
          </a:p>
          <a:p>
            <a:pPr marL="171450" indent="-171450">
              <a:buFontTx/>
              <a:buChar char="-"/>
            </a:pPr>
            <a:r>
              <a:rPr lang="en-US" dirty="0"/>
              <a:t>So what does it mean? It means Apple has built a successful eco system. </a:t>
            </a:r>
          </a:p>
          <a:p>
            <a:pPr marL="171450" indent="-171450">
              <a:buFontTx/>
              <a:buChar char="-"/>
            </a:pPr>
            <a:r>
              <a:rPr lang="en-US" dirty="0"/>
              <a:t>Today I </a:t>
            </a:r>
            <a:r>
              <a:rPr lang="en-US" dirty="0" err="1"/>
              <a:t>wanna</a:t>
            </a:r>
            <a:r>
              <a:rPr lang="en-US" dirty="0"/>
              <a:t> talk about one of the child in Apple family, this is a hardware device, which come with a private operating system for it</a:t>
            </a:r>
          </a:p>
          <a:p>
            <a:pPr marL="171450" indent="-171450">
              <a:buFontTx/>
              <a:buChar char="-"/>
            </a:pPr>
            <a:r>
              <a:rPr lang="en-US" dirty="0"/>
              <a:t>This is a device looks like a mac mini, but runs on an operating system very close to iOS</a:t>
            </a:r>
          </a:p>
          <a:p>
            <a:pPr marL="171450" indent="-171450">
              <a:buFontTx/>
              <a:buChar char="-"/>
            </a:pPr>
            <a:r>
              <a:rPr lang="en-US" dirty="0"/>
              <a:t>The device I’m mentioning is Apple TV</a:t>
            </a:r>
          </a:p>
          <a:p>
            <a:pPr marL="171450" indent="-171450">
              <a:buFontTx/>
              <a:buChar char="-"/>
            </a:pPr>
            <a:r>
              <a:rPr lang="en-US" dirty="0"/>
              <a:t>And my topic today is “Developing for Apple TV”</a:t>
            </a:r>
          </a:p>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3</a:t>
            </a:fld>
            <a:endParaRPr lang="en-US"/>
          </a:p>
        </p:txBody>
      </p:sp>
    </p:spTree>
    <p:extLst>
      <p:ext uri="{BB962C8B-B14F-4D97-AF65-F5344CB8AC3E}">
        <p14:creationId xmlns:p14="http://schemas.microsoft.com/office/powerpoint/2010/main" val="3592785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a:p>
            <a:pPr marL="171450" indent="-171450">
              <a:buFontTx/>
              <a:buChar char="-"/>
            </a:pPr>
            <a:r>
              <a:rPr lang="en-US" dirty="0"/>
              <a:t>Why do we should implement Apple TV app:</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dirty="0"/>
              <a:t>First, Apple users always spend more than other platforms users. </a:t>
            </a:r>
          </a:p>
          <a:p>
            <a:pPr marL="1085850" marR="0" lvl="2" indent="-171450" algn="l" defTabSz="914400" rtl="0" eaLnBrk="1" fontAlgn="auto" latinLnBrk="0" hangingPunct="1">
              <a:lnSpc>
                <a:spcPct val="100000"/>
              </a:lnSpc>
              <a:spcBef>
                <a:spcPts val="0"/>
              </a:spcBef>
              <a:spcAft>
                <a:spcPts val="0"/>
              </a:spcAft>
              <a:buClrTx/>
              <a:buSzTx/>
              <a:buFontTx/>
              <a:buChar char="-"/>
              <a:tabLst/>
              <a:defRPr/>
            </a:pPr>
            <a:r>
              <a:rPr lang="en-US" dirty="0"/>
              <a:t>It makes sense because usually Apple devices are more expensive</a:t>
            </a:r>
          </a:p>
          <a:p>
            <a:pPr marL="1085850" marR="0" lvl="2" indent="-171450" algn="l" defTabSz="914400" rtl="0" eaLnBrk="1" fontAlgn="auto" latinLnBrk="0" hangingPunct="1">
              <a:lnSpc>
                <a:spcPct val="100000"/>
              </a:lnSpc>
              <a:spcBef>
                <a:spcPts val="0"/>
              </a:spcBef>
              <a:spcAft>
                <a:spcPts val="0"/>
              </a:spcAft>
              <a:buClrTx/>
              <a:buSzTx/>
              <a:buFontTx/>
              <a:buChar char="-"/>
              <a:tabLst/>
              <a:defRPr/>
            </a:pPr>
            <a:r>
              <a:rPr lang="en-US" dirty="0"/>
              <a:t>And people who adapt to buy it for entertainment are very potential to pay for our service... </a:t>
            </a:r>
          </a:p>
          <a:p>
            <a:pPr marL="628650" lvl="1" indent="-171450">
              <a:buFontTx/>
              <a:buChar char="-"/>
            </a:pPr>
            <a:r>
              <a:rPr lang="en-US" dirty="0"/>
              <a:t>Show how grows it is on number of Apple TV sold…</a:t>
            </a:r>
          </a:p>
          <a:p>
            <a:pPr marL="1085850" lvl="2" indent="-171450">
              <a:buFontTx/>
              <a:buChar char="-"/>
            </a:pPr>
            <a:r>
              <a:rPr lang="en-US" dirty="0"/>
              <a:t>From </a:t>
            </a:r>
            <a:r>
              <a:rPr lang="en-US" sz="1200" b="0" i="0" kern="1200" dirty="0">
                <a:solidFill>
                  <a:schemeClr val="tx1"/>
                </a:solidFill>
                <a:effectLst/>
                <a:latin typeface="+mn-lt"/>
                <a:ea typeface="+mn-ea"/>
                <a:cs typeface="+mn-cs"/>
              </a:rPr>
              <a:t>5m in 2012 to 25m in 2015 and 75m in 2017</a:t>
            </a:r>
            <a:endParaRPr lang="en-US" dirty="0"/>
          </a:p>
          <a:p>
            <a:pPr marL="628650" lvl="1" indent="-171450">
              <a:buFontTx/>
              <a:buChar char="-"/>
            </a:pPr>
            <a:r>
              <a:rPr lang="en-US" dirty="0"/>
              <a:t>More and more support, better device, better user experiences…</a:t>
            </a:r>
          </a:p>
          <a:p>
            <a:pPr marL="628650" lvl="1" indent="-171450">
              <a:buFontTx/>
              <a:buChar char="-"/>
            </a:pPr>
            <a:r>
              <a:rPr lang="en-US" dirty="0"/>
              <a:t>User feedback about experience while using tv app compare with phone app</a:t>
            </a:r>
          </a:p>
          <a:p>
            <a:pPr marL="628650" lvl="1" indent="-171450">
              <a:buFontTx/>
              <a:buChar char="-"/>
            </a:pPr>
            <a:r>
              <a:rPr lang="en-US" dirty="0"/>
              <a:t>Last but not least, It does not cost much to keep building and maintaining </a:t>
            </a:r>
            <a:r>
              <a:rPr lang="en-US" dirty="0" err="1"/>
              <a:t>tvOS</a:t>
            </a:r>
            <a:r>
              <a:rPr lang="en-US" dirty="0"/>
              <a:t> app. You </a:t>
            </a:r>
            <a:r>
              <a:rPr lang="en-US" dirty="0" err="1"/>
              <a:t>wanna</a:t>
            </a:r>
            <a:r>
              <a:rPr lang="en-US" dirty="0"/>
              <a:t> see how easy is it. I will show you right now.</a:t>
            </a:r>
          </a:p>
          <a:p>
            <a:pPr marL="628650" lvl="1"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4</a:t>
            </a:fld>
            <a:endParaRPr lang="en-US"/>
          </a:p>
        </p:txBody>
      </p:sp>
    </p:spTree>
    <p:extLst>
      <p:ext uri="{BB962C8B-B14F-4D97-AF65-F5344CB8AC3E}">
        <p14:creationId xmlns:p14="http://schemas.microsoft.com/office/powerpoint/2010/main" val="3925543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Agenda today I will break my talk into 3 separate sections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First, I will briefly introduce about Apple TV and </a:t>
            </a:r>
            <a:r>
              <a:rPr lang="en-US" dirty="0" err="1"/>
              <a:t>tvOS</a:t>
            </a: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Then I will talk about fundamental thing when building Apple TV App</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After all, I will show you how to do it in a real demo</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After than I will give you a demo of building a small app which supports for both iOS and </a:t>
            </a:r>
            <a:r>
              <a:rPr lang="en-US" dirty="0" err="1"/>
              <a:t>tvOS</a:t>
            </a: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And finally I will try to implement with you a small feature to enhance how easy it is to maintain the app</a:t>
            </a:r>
          </a:p>
        </p:txBody>
      </p:sp>
      <p:sp>
        <p:nvSpPr>
          <p:cNvPr id="4" name="Slide Number Placeholder 3"/>
          <p:cNvSpPr>
            <a:spLocks noGrp="1"/>
          </p:cNvSpPr>
          <p:nvPr>
            <p:ph type="sldNum" sz="quarter" idx="5"/>
          </p:nvPr>
        </p:nvSpPr>
        <p:spPr/>
        <p:txBody>
          <a:bodyPr/>
          <a:lstStyle/>
          <a:p>
            <a:fld id="{021361DD-1E38-BB4A-B605-BA873CC7A43C}" type="slidenum">
              <a:rPr lang="en-US" smtClean="0"/>
              <a:t>5</a:t>
            </a:fld>
            <a:endParaRPr lang="en-US"/>
          </a:p>
        </p:txBody>
      </p:sp>
    </p:spTree>
    <p:extLst>
      <p:ext uri="{BB962C8B-B14F-4D97-AF65-F5344CB8AC3E}">
        <p14:creationId xmlns:p14="http://schemas.microsoft.com/office/powerpoint/2010/main" val="2191562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okay. let’s quick start with Apple TV and </a:t>
            </a:r>
            <a:r>
              <a:rPr lang="en-US" dirty="0" err="1"/>
              <a:t>tvOS</a:t>
            </a:r>
            <a:r>
              <a:rPr lang="en-US" dirty="0"/>
              <a:t> introduction</a:t>
            </a:r>
          </a:p>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6</a:t>
            </a:fld>
            <a:endParaRPr lang="en-US"/>
          </a:p>
        </p:txBody>
      </p:sp>
    </p:spTree>
    <p:extLst>
      <p:ext uri="{BB962C8B-B14F-4D97-AF65-F5344CB8AC3E}">
        <p14:creationId xmlns:p14="http://schemas.microsoft.com/office/powerpoint/2010/main" val="1849814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Apple TV</a:t>
            </a:r>
            <a:r>
              <a:rPr lang="en-US" sz="1200" b="0" i="0" u="none" strike="noStrike" kern="1200" dirty="0">
                <a:solidFill>
                  <a:schemeClr val="tx1"/>
                </a:solidFill>
                <a:effectLst/>
                <a:latin typeface="+mn-lt"/>
                <a:ea typeface="+mn-ea"/>
                <a:cs typeface="+mn-cs"/>
              </a:rPr>
              <a:t> is a digital media player device. It can collect data from internet by </a:t>
            </a:r>
            <a:r>
              <a:rPr lang="en-US" sz="1200" b="0" i="0" u="none" strike="noStrike" kern="1200" dirty="0" err="1">
                <a:solidFill>
                  <a:schemeClr val="tx1"/>
                </a:solidFill>
                <a:effectLst/>
                <a:latin typeface="+mn-lt"/>
                <a:ea typeface="+mn-ea"/>
                <a:cs typeface="+mn-cs"/>
              </a:rPr>
              <a:t>Wifi</a:t>
            </a:r>
            <a:r>
              <a:rPr lang="en-US" sz="1200" b="0" i="0" u="none" strike="noStrike" kern="1200" dirty="0">
                <a:solidFill>
                  <a:schemeClr val="tx1"/>
                </a:solidFill>
                <a:effectLst/>
                <a:latin typeface="+mn-lt"/>
                <a:ea typeface="+mn-ea"/>
                <a:cs typeface="+mn-cs"/>
              </a:rPr>
              <a:t>. And to use it for viewing, you have to connect it to a TV by a HDMI cable. Apple TV, as I introduced before, runs on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and the latest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is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12.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 the screen is the latest Apple TV release, Apple TV 4K, the 5</a:t>
            </a:r>
            <a:r>
              <a:rPr lang="en-US" baseline="30000" dirty="0"/>
              <a:t>th</a:t>
            </a:r>
            <a:r>
              <a:rPr lang="en-US" dirty="0"/>
              <a:t> gen. </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you can see it has no integrated controls, therefore it can only be interacted externally. Apple provides several ways to communicate with Apple TV. </a:t>
            </a:r>
          </a:p>
          <a:p>
            <a:pPr marL="171450" indent="-171450">
              <a:buFontTx/>
              <a:buChar char="-"/>
            </a:pPr>
            <a:r>
              <a:rPr lang="en-US" sz="1200" b="0" i="0" u="none" strike="noStrike" kern="1200" dirty="0">
                <a:solidFill>
                  <a:schemeClr val="tx1"/>
                </a:solidFill>
                <a:effectLst/>
                <a:latin typeface="+mn-lt"/>
                <a:ea typeface="+mn-ea"/>
                <a:cs typeface="+mn-cs"/>
              </a:rPr>
              <a:t>By default, when you buy an Apple TV, inside the box, there will be a controller. And it will use Bluetooth to compare with Apple TV.</a:t>
            </a:r>
          </a:p>
          <a:p>
            <a:pPr marL="171450" indent="-171450">
              <a:buFontTx/>
              <a:buChar char="-"/>
            </a:pPr>
            <a:r>
              <a:rPr lang="en-US" sz="1200" b="0" i="0" u="none" strike="noStrike" kern="1200" dirty="0">
                <a:solidFill>
                  <a:schemeClr val="tx1"/>
                </a:solidFill>
                <a:effectLst/>
                <a:latin typeface="+mn-lt"/>
                <a:ea typeface="+mn-ea"/>
                <a:cs typeface="+mn-cs"/>
              </a:rPr>
              <a:t>Apple name it Siri Remote because you can use your voice to control Apple TV by Siri assistance</a:t>
            </a:r>
          </a:p>
          <a:p>
            <a:pPr marL="171450" indent="-171450">
              <a:buFontTx/>
              <a:buChar char="-"/>
            </a:pPr>
            <a:r>
              <a:rPr lang="en-US" sz="1200" b="0" i="0" u="none" strike="noStrike" kern="1200" dirty="0">
                <a:solidFill>
                  <a:schemeClr val="tx1"/>
                </a:solidFill>
                <a:effectLst/>
                <a:latin typeface="+mn-lt"/>
                <a:ea typeface="+mn-ea"/>
                <a:cs typeface="+mn-cs"/>
              </a:rPr>
              <a:t>Furthermore you also can use your iPhone to control Apple TV. This is something very awesome from Apple. Everything can be compatible perfectly</a:t>
            </a:r>
          </a:p>
          <a:p>
            <a:endParaRPr lang="en-US" dirty="0"/>
          </a:p>
          <a:p>
            <a:r>
              <a:rPr lang="en-US" dirty="0"/>
              <a:t>If you have not tried it before. we are putting some Apple TV, as well as Android TV and Roku TV on the back shelf. If you are interested, you can go there give it a try</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was launched last year. For CPU, It’s using Apple A10 and the price for highest specs is about 300 SGD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7</a:t>
            </a:fld>
            <a:endParaRPr lang="en-US"/>
          </a:p>
        </p:txBody>
      </p:sp>
    </p:spTree>
    <p:extLst>
      <p:ext uri="{BB962C8B-B14F-4D97-AF65-F5344CB8AC3E}">
        <p14:creationId xmlns:p14="http://schemas.microsoft.com/office/powerpoint/2010/main" val="3720110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right now the latest Apple TV is the 5</a:t>
            </a:r>
            <a:r>
              <a:rPr lang="en-US" baseline="30000" dirty="0"/>
              <a:t>th</a:t>
            </a:r>
            <a:r>
              <a:rPr lang="en-US" dirty="0"/>
              <a:t> generation, meanwhile the latest iPhone is XS, which one do you think is older than the other one, Apple TV or iPhone?</a:t>
            </a:r>
          </a:p>
        </p:txBody>
      </p:sp>
      <p:sp>
        <p:nvSpPr>
          <p:cNvPr id="4" name="Slide Number Placeholder 3"/>
          <p:cNvSpPr>
            <a:spLocks noGrp="1"/>
          </p:cNvSpPr>
          <p:nvPr>
            <p:ph type="sldNum" sz="quarter" idx="5"/>
          </p:nvPr>
        </p:nvSpPr>
        <p:spPr/>
        <p:txBody>
          <a:bodyPr/>
          <a:lstStyle/>
          <a:p>
            <a:fld id="{021361DD-1E38-BB4A-B605-BA873CC7A43C}" type="slidenum">
              <a:rPr lang="en-US" smtClean="0"/>
              <a:t>8</a:t>
            </a:fld>
            <a:endParaRPr lang="en-US"/>
          </a:p>
        </p:txBody>
      </p:sp>
    </p:spTree>
    <p:extLst>
      <p:ext uri="{BB962C8B-B14F-4D97-AF65-F5344CB8AC3E}">
        <p14:creationId xmlns:p14="http://schemas.microsoft.com/office/powerpoint/2010/main" val="3642716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200" b="0" i="0" u="none" strike="noStrike" kern="1200" dirty="0">
                <a:solidFill>
                  <a:schemeClr val="tx1"/>
                </a:solidFill>
                <a:effectLst/>
                <a:latin typeface="+mn-lt"/>
                <a:ea typeface="+mn-ea"/>
                <a:cs typeface="+mn-cs"/>
              </a:rPr>
              <a:t>The first iPhone was introduced in the historical Apple Event 2007 by Steve Jobs, and it changed the phone industry forever</a:t>
            </a:r>
          </a:p>
          <a:p>
            <a:pPr marL="171450" indent="-171450">
              <a:buFontTx/>
              <a:buChar char="-"/>
            </a:pPr>
            <a:r>
              <a:rPr lang="en-US" sz="1200" b="0" i="0" u="none" strike="noStrike" kern="1200" dirty="0">
                <a:solidFill>
                  <a:schemeClr val="tx1"/>
                </a:solidFill>
                <a:effectLst/>
                <a:latin typeface="+mn-lt"/>
                <a:ea typeface="+mn-ea"/>
                <a:cs typeface="+mn-cs"/>
              </a:rPr>
              <a:t>But do you know one year before it, Apple also announce another new device. </a:t>
            </a:r>
          </a:p>
          <a:p>
            <a:pPr marL="171450" indent="-171450">
              <a:buFontTx/>
              <a:buChar char="-"/>
            </a:pPr>
            <a:r>
              <a:rPr lang="en-US" sz="1200" b="0" i="0" u="none" strike="noStrike" kern="1200" dirty="0">
                <a:solidFill>
                  <a:schemeClr val="tx1"/>
                </a:solidFill>
                <a:effectLst/>
                <a:latin typeface="+mn-lt"/>
                <a:ea typeface="+mn-ea"/>
                <a:cs typeface="+mn-cs"/>
              </a:rPr>
              <a:t>This is the Apple TV 1</a:t>
            </a:r>
            <a:r>
              <a:rPr lang="en-US" sz="1200" b="0" i="0" u="none" strike="noStrike" kern="1200" baseline="30000" dirty="0">
                <a:solidFill>
                  <a:schemeClr val="tx1"/>
                </a:solidFill>
                <a:effectLst/>
                <a:latin typeface="+mn-lt"/>
                <a:ea typeface="+mn-ea"/>
                <a:cs typeface="+mn-cs"/>
              </a:rPr>
              <a:t>st</a:t>
            </a:r>
            <a:r>
              <a:rPr lang="en-US" sz="1200" b="0" i="0" u="none" strike="noStrike" kern="1200" dirty="0">
                <a:solidFill>
                  <a:schemeClr val="tx1"/>
                </a:solidFill>
                <a:effectLst/>
                <a:latin typeface="+mn-lt"/>
                <a:ea typeface="+mn-ea"/>
                <a:cs typeface="+mn-cs"/>
              </a:rPr>
              <a:t> Gen</a:t>
            </a:r>
          </a:p>
          <a:p>
            <a:pPr marL="171450" indent="-171450">
              <a:buFontTx/>
              <a:buChar char="-"/>
            </a:pPr>
            <a:r>
              <a:rPr lang="en-US" sz="1200" b="0" i="0" u="none" strike="noStrike" kern="1200" dirty="0">
                <a:solidFill>
                  <a:schemeClr val="tx1"/>
                </a:solidFill>
                <a:effectLst/>
                <a:latin typeface="+mn-lt"/>
                <a:ea typeface="+mn-ea"/>
                <a:cs typeface="+mn-cs"/>
              </a:rPr>
              <a:t>But at this time, they have a different name for it </a:t>
            </a:r>
          </a:p>
          <a:p>
            <a:pPr marL="171450" indent="-171450">
              <a:buFontTx/>
              <a:buChar char="-"/>
            </a:pPr>
            <a:r>
              <a:rPr lang="en-US" sz="1200" b="0" i="0" u="none" strike="noStrike" kern="1200" dirty="0">
                <a:solidFill>
                  <a:schemeClr val="tx1"/>
                </a:solidFill>
                <a:effectLst/>
                <a:latin typeface="+mn-lt"/>
                <a:ea typeface="+mn-ea"/>
                <a:cs typeface="+mn-cs"/>
              </a:rPr>
              <a:t>Here I have a gift for you if you can guess the correct name for it (</a:t>
            </a:r>
            <a:r>
              <a:rPr lang="en-US" sz="1200" b="0" i="0" u="none" strike="noStrike" kern="1200" dirty="0" err="1">
                <a:solidFill>
                  <a:schemeClr val="tx1"/>
                </a:solidFill>
                <a:effectLst/>
                <a:latin typeface="+mn-lt"/>
                <a:ea typeface="+mn-ea"/>
                <a:cs typeface="+mn-cs"/>
              </a:rPr>
              <a:t>iTV</a:t>
            </a:r>
            <a:r>
              <a:rPr lang="en-US" sz="1200" b="0" i="0" u="none" strike="noStrike" kern="1200" dirty="0">
                <a:solidFill>
                  <a:schemeClr val="tx1"/>
                </a:solidFill>
                <a:effectLst/>
                <a:latin typeface="+mn-lt"/>
                <a:ea typeface="+mn-ea"/>
                <a:cs typeface="+mn-cs"/>
              </a:rPr>
              <a:t>)</a:t>
            </a:r>
          </a:p>
          <a:p>
            <a:pPr marL="171450" indent="-171450">
              <a:buFontTx/>
              <a:buChar char="-"/>
            </a:pPr>
            <a:r>
              <a:rPr lang="en-US" sz="1200" b="0" i="0" u="none" strike="noStrike" kern="1200" dirty="0">
                <a:solidFill>
                  <a:schemeClr val="tx1"/>
                </a:solidFill>
                <a:effectLst/>
                <a:latin typeface="+mn-lt"/>
                <a:ea typeface="+mn-ea"/>
                <a:cs typeface="+mn-cs"/>
              </a:rPr>
              <a:t>I give u a suggestion, but then you have to share the gift to me, the name has a similar concept with other devices from Apple such as iPhone, iPod, iPad, … </a:t>
            </a:r>
          </a:p>
          <a:p>
            <a:pPr marL="171450" indent="-171450">
              <a:buFontTx/>
              <a:buChar char="-"/>
            </a:pPr>
            <a:r>
              <a:rPr lang="en-US" sz="1200" b="0" i="0" u="none" strike="noStrike" kern="1200" dirty="0">
                <a:solidFill>
                  <a:schemeClr val="tx1"/>
                </a:solidFill>
                <a:effectLst/>
                <a:latin typeface="+mn-lt"/>
                <a:ea typeface="+mn-ea"/>
                <a:cs typeface="+mn-cs"/>
              </a:rPr>
              <a:t>As you can see on the screen, the </a:t>
            </a:r>
            <a:r>
              <a:rPr lang="en-US" sz="1200" b="0" i="0" u="none" strike="noStrike" kern="1200" dirty="0" err="1">
                <a:solidFill>
                  <a:schemeClr val="tx1"/>
                </a:solidFill>
                <a:effectLst/>
                <a:latin typeface="+mn-lt"/>
                <a:ea typeface="+mn-ea"/>
                <a:cs typeface="+mn-cs"/>
              </a:rPr>
              <a:t>iTV</a:t>
            </a:r>
            <a:r>
              <a:rPr lang="en-US" sz="1200" b="0" i="0" u="none" strike="noStrike" kern="1200" dirty="0">
                <a:solidFill>
                  <a:schemeClr val="tx1"/>
                </a:solidFill>
                <a:effectLst/>
                <a:latin typeface="+mn-lt"/>
                <a:ea typeface="+mn-ea"/>
                <a:cs typeface="+mn-cs"/>
              </a:rPr>
              <a:t> box looks very close to the Mac Mini</a:t>
            </a:r>
          </a:p>
          <a:p>
            <a:pPr marL="171450" indent="-171450">
              <a:buFontTx/>
              <a:buChar char="-"/>
            </a:pPr>
            <a:r>
              <a:rPr lang="en-US" sz="1200" b="0" i="0" u="none" strike="noStrike" kern="1200" dirty="0">
                <a:solidFill>
                  <a:schemeClr val="tx1"/>
                </a:solidFill>
                <a:effectLst/>
                <a:latin typeface="+mn-lt"/>
                <a:ea typeface="+mn-ea"/>
                <a:cs typeface="+mn-cs"/>
              </a:rPr>
              <a:t>And it also runs on MacOS X which make me fell like this is another version of Mac mini</a:t>
            </a:r>
          </a:p>
          <a:p>
            <a:pPr marL="171450" indent="-171450">
              <a:buFontTx/>
              <a:buChar char="-"/>
            </a:pPr>
            <a:r>
              <a:rPr lang="en-US" sz="1200" b="0" i="0" u="none" strike="noStrike" kern="1200" dirty="0">
                <a:solidFill>
                  <a:schemeClr val="tx1"/>
                </a:solidFill>
                <a:effectLst/>
                <a:latin typeface="+mn-lt"/>
                <a:ea typeface="+mn-ea"/>
                <a:cs typeface="+mn-cs"/>
              </a:rPr>
              <a:t>Except it has the controller and can not connect to keyboard or mouse</a:t>
            </a:r>
          </a:p>
          <a:p>
            <a:pPr marL="171450" indent="-171450">
              <a:buFontTx/>
              <a:buChar char="-"/>
            </a:pPr>
            <a:endParaRPr lang="en-US" sz="1200" b="0" i="0" u="none" strike="noStrike" kern="1200" dirty="0">
              <a:solidFill>
                <a:schemeClr val="tx1"/>
              </a:solidFill>
              <a:effectLst/>
              <a:latin typeface="+mn-lt"/>
              <a:ea typeface="+mn-ea"/>
              <a:cs typeface="+mn-cs"/>
            </a:endParaRPr>
          </a:p>
          <a:p>
            <a:pPr marL="171450" indent="-171450">
              <a:buFontTx/>
              <a:buChar char="-"/>
            </a:pPr>
            <a:r>
              <a:rPr lang="en-US" sz="1200" b="0" i="0" u="none" strike="noStrike" kern="1200" dirty="0">
                <a:solidFill>
                  <a:schemeClr val="tx1"/>
                </a:solidFill>
                <a:effectLst/>
                <a:latin typeface="+mn-lt"/>
                <a:ea typeface="+mn-ea"/>
                <a:cs typeface="+mn-cs"/>
              </a:rPr>
              <a:t>CPU: Intel Pentium</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9</a:t>
            </a:fld>
            <a:endParaRPr lang="en-US"/>
          </a:p>
        </p:txBody>
      </p:sp>
    </p:spTree>
    <p:extLst>
      <p:ext uri="{BB962C8B-B14F-4D97-AF65-F5344CB8AC3E}">
        <p14:creationId xmlns:p14="http://schemas.microsoft.com/office/powerpoint/2010/main" val="2661566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10/5/18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09991490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13919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18866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0821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10/5/18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59099595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5412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47216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10/5/18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22594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10/5/18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4043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pPr/>
              <a:t>10/5/18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15212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pPr/>
              <a:t>10/5/18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32839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10/5/18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65941327"/>
      </p:ext>
    </p:extLst>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4.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sv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3" name="Group 32">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4"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5"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pic>
        <p:nvPicPr>
          <p:cNvPr id="15" name="Picture 14">
            <a:extLst>
              <a:ext uri="{FF2B5EF4-FFF2-40B4-BE49-F238E27FC236}">
                <a16:creationId xmlns:a16="http://schemas.microsoft.com/office/drawing/2014/main" id="{2D433B60-134C-794F-A887-D2E4BFB464B8}"/>
              </a:ext>
            </a:extLst>
          </p:cNvPr>
          <p:cNvPicPr>
            <a:picLocks noChangeAspect="1"/>
          </p:cNvPicPr>
          <p:nvPr/>
        </p:nvPicPr>
        <p:blipFill rotWithShape="1">
          <a:blip r:embed="rId3"/>
          <a:srcRect t="43739"/>
          <a:stretch/>
        </p:blipFill>
        <p:spPr>
          <a:xfrm>
            <a:off x="20" y="10"/>
            <a:ext cx="12191980" cy="6859300"/>
          </a:xfrm>
          <a:prstGeom prst="rect">
            <a:avLst/>
          </a:prstGeom>
        </p:spPr>
      </p:pic>
      <p:sp>
        <p:nvSpPr>
          <p:cNvPr id="44" name="Rectangle 36">
            <a:extLst>
              <a:ext uri="{FF2B5EF4-FFF2-40B4-BE49-F238E27FC236}">
                <a16:creationId xmlns:a16="http://schemas.microsoft.com/office/drawing/2014/main" id="{EF1A96B9-F717-4812-9DB0-C99D99462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560" y="1137137"/>
            <a:ext cx="9867482" cy="4570327"/>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6">
            <a:extLst>
              <a:ext uri="{FF2B5EF4-FFF2-40B4-BE49-F238E27FC236}">
                <a16:creationId xmlns:a16="http://schemas.microsoft.com/office/drawing/2014/main" id="{226038F9-8CE0-4A41-9EF0-3A27023DE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46" name="Freeform 6">
            <a:extLst>
              <a:ext uri="{FF2B5EF4-FFF2-40B4-BE49-F238E27FC236}">
                <a16:creationId xmlns:a16="http://schemas.microsoft.com/office/drawing/2014/main" id="{BB5C5996-5C1E-4768-90AE-87BED835C6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626FA10A-175C-BE45-BB67-7F54BAA33D59}"/>
              </a:ext>
            </a:extLst>
          </p:cNvPr>
          <p:cNvSpPr>
            <a:spLocks noGrp="1"/>
          </p:cNvSpPr>
          <p:nvPr>
            <p:ph type="title"/>
          </p:nvPr>
        </p:nvSpPr>
        <p:spPr>
          <a:xfrm>
            <a:off x="1915128" y="2218760"/>
            <a:ext cx="8361229" cy="2098226"/>
          </a:xfrm>
        </p:spPr>
        <p:txBody>
          <a:bodyPr vert="horz" lIns="91440" tIns="45720" rIns="91440" bIns="45720" rtlCol="0" anchor="b">
            <a:normAutofit/>
          </a:bodyPr>
          <a:lstStyle/>
          <a:p>
            <a:pPr algn="ctr"/>
            <a:r>
              <a:rPr lang="en-US" sz="6000" b="1" dirty="0"/>
              <a:t>i</a:t>
            </a:r>
            <a:r>
              <a:rPr lang="en-US" sz="6000" b="1" cap="all" dirty="0"/>
              <a:t>OS </a:t>
            </a:r>
            <a:r>
              <a:rPr lang="en-US" sz="6000" b="1" dirty="0"/>
              <a:t>Dev Scout</a:t>
            </a:r>
            <a:br>
              <a:rPr lang="en-US" sz="6000" b="1" dirty="0"/>
            </a:br>
            <a:r>
              <a:rPr lang="en-US" sz="6000" b="1" dirty="0"/>
              <a:t>Singapore, October 2018</a:t>
            </a:r>
            <a:endParaRPr lang="en-US" sz="6000" b="1" cap="all" dirty="0"/>
          </a:p>
        </p:txBody>
      </p:sp>
    </p:spTree>
    <p:extLst>
      <p:ext uri="{BB962C8B-B14F-4D97-AF65-F5344CB8AC3E}">
        <p14:creationId xmlns:p14="http://schemas.microsoft.com/office/powerpoint/2010/main" val="3109470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3"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4"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26" name="Rectangle 25">
            <a:extLst>
              <a:ext uri="{FF2B5EF4-FFF2-40B4-BE49-F238E27FC236}">
                <a16:creationId xmlns:a16="http://schemas.microsoft.com/office/drawing/2014/main" id="{1E954AF0-B5CC-4A16-ACDA-675B5694F2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5CE3009-87BB-EE46-A83A-51EA4391019C}"/>
              </a:ext>
            </a:extLst>
          </p:cNvPr>
          <p:cNvPicPr>
            <a:picLocks noChangeAspect="1"/>
          </p:cNvPicPr>
          <p:nvPr/>
        </p:nvPicPr>
        <p:blipFill>
          <a:blip r:embed="rId3"/>
          <a:stretch>
            <a:fillRect/>
          </a:stretch>
        </p:blipFill>
        <p:spPr>
          <a:xfrm>
            <a:off x="1044770" y="640080"/>
            <a:ext cx="6079390" cy="5577840"/>
          </a:xfrm>
          <a:prstGeom prst="rect">
            <a:avLst/>
          </a:prstGeom>
        </p:spPr>
      </p:pic>
      <p:sp>
        <p:nvSpPr>
          <p:cNvPr id="28" name="Freeform 6">
            <a:extLst>
              <a:ext uri="{FF2B5EF4-FFF2-40B4-BE49-F238E27FC236}">
                <a16:creationId xmlns:a16="http://schemas.microsoft.com/office/drawing/2014/main" id="{325322DD-3792-4947-A96A-1B6D9D786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7" name="TextBox 16">
            <a:extLst>
              <a:ext uri="{FF2B5EF4-FFF2-40B4-BE49-F238E27FC236}">
                <a16:creationId xmlns:a16="http://schemas.microsoft.com/office/drawing/2014/main" id="{4FE33B69-AAB8-9645-AFF9-D6CDF7B286AF}"/>
              </a:ext>
            </a:extLst>
          </p:cNvPr>
          <p:cNvSpPr txBox="1"/>
          <p:nvPr/>
        </p:nvSpPr>
        <p:spPr>
          <a:xfrm>
            <a:off x="8569666" y="1314922"/>
            <a:ext cx="3176246" cy="3000139"/>
          </a:xfrm>
          <a:prstGeom prst="rect">
            <a:avLst/>
          </a:prstGeom>
        </p:spPr>
        <p:txBody>
          <a:bodyPr vert="horz" lIns="91440" tIns="45720" rIns="91440" bIns="45720" rtlCol="0" anchor="b">
            <a:normAutofit/>
          </a:bodyPr>
          <a:lstStyle/>
          <a:p>
            <a:pPr defTabSz="914400">
              <a:lnSpc>
                <a:spcPct val="89000"/>
              </a:lnSpc>
              <a:spcBef>
                <a:spcPct val="0"/>
              </a:spcBef>
              <a:spcAft>
                <a:spcPts val="600"/>
              </a:spcAft>
            </a:pPr>
            <a:r>
              <a:rPr lang="en-US" sz="4800" cap="all" dirty="0">
                <a:solidFill>
                  <a:schemeClr val="tx2"/>
                </a:solidFill>
                <a:latin typeface="+mj-lt"/>
                <a:ea typeface="+mj-ea"/>
                <a:cs typeface="+mj-cs"/>
              </a:rPr>
              <a:t>Apple TV 2nd Gen (2010)</a:t>
            </a:r>
          </a:p>
        </p:txBody>
      </p:sp>
    </p:spTree>
    <p:extLst>
      <p:ext uri="{BB962C8B-B14F-4D97-AF65-F5344CB8AC3E}">
        <p14:creationId xmlns:p14="http://schemas.microsoft.com/office/powerpoint/2010/main" val="311272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62DAC179-C790-4427-B1A0-AF7E55B8E6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C95B30-B6C2-7147-9C81-64014A69A983}"/>
              </a:ext>
            </a:extLst>
          </p:cNvPr>
          <p:cNvSpPr>
            <a:spLocks noGrp="1"/>
          </p:cNvSpPr>
          <p:nvPr>
            <p:ph type="title"/>
          </p:nvPr>
        </p:nvSpPr>
        <p:spPr>
          <a:xfrm>
            <a:off x="8023622" y="639704"/>
            <a:ext cx="3838178" cy="5577840"/>
          </a:xfrm>
        </p:spPr>
        <p:txBody>
          <a:bodyPr anchor="ctr">
            <a:normAutofit/>
          </a:bodyPr>
          <a:lstStyle/>
          <a:p>
            <a:r>
              <a:rPr lang="en-US" dirty="0"/>
              <a:t>Apple TV sold</a:t>
            </a:r>
          </a:p>
        </p:txBody>
      </p:sp>
      <p:sp useBgFill="1">
        <p:nvSpPr>
          <p:cNvPr id="32" name="Rectangle 28">
            <a:extLst>
              <a:ext uri="{FF2B5EF4-FFF2-40B4-BE49-F238E27FC236}">
                <a16:creationId xmlns:a16="http://schemas.microsoft.com/office/drawing/2014/main" id="{EA392D87-3787-45D6-976E-B85674C09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8366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EFE8E04-DEE3-49FD-89A2-285FAD1CB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1">
              <a:lumMod val="50000"/>
              <a:lumOff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B4D97983-5D84-744A-B9DB-17B621D00E5B}"/>
              </a:ext>
            </a:extLst>
          </p:cNvPr>
          <p:cNvGraphicFramePr>
            <a:graphicFrameLocks noGrp="1"/>
          </p:cNvGraphicFramePr>
          <p:nvPr>
            <p:ph idx="1"/>
            <p:extLst>
              <p:ext uri="{D42A27DB-BD31-4B8C-83A1-F6EECF244321}">
                <p14:modId xmlns:p14="http://schemas.microsoft.com/office/powerpoint/2010/main" val="3241485329"/>
              </p:ext>
            </p:extLst>
          </p:nvPr>
        </p:nvGraphicFramePr>
        <p:xfrm>
          <a:off x="784225" y="639763"/>
          <a:ext cx="5959475" cy="557778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35898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F79084-E805-48DA-8EAC-CD5FD493E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a:extLst>
              <a:ext uri="{FF2B5EF4-FFF2-40B4-BE49-F238E27FC236}">
                <a16:creationId xmlns:a16="http://schemas.microsoft.com/office/drawing/2014/main" id="{E7823045-076A-E04D-8442-F15CDE5F009F}"/>
              </a:ext>
            </a:extLst>
          </p:cNvPr>
          <p:cNvPicPr>
            <a:picLocks noGrp="1" noChangeAspect="1"/>
          </p:cNvPicPr>
          <p:nvPr>
            <p:ph idx="1"/>
          </p:nvPr>
        </p:nvPicPr>
        <p:blipFill rotWithShape="1">
          <a:blip r:embed="rId3"/>
          <a:srcRect b="15730"/>
          <a:stretch/>
        </p:blipFill>
        <p:spPr>
          <a:xfrm>
            <a:off x="20" y="10"/>
            <a:ext cx="12191980" cy="6857990"/>
          </a:xfrm>
          <a:prstGeom prst="rect">
            <a:avLst/>
          </a:prstGeom>
        </p:spPr>
      </p:pic>
    </p:spTree>
    <p:extLst>
      <p:ext uri="{BB962C8B-B14F-4D97-AF65-F5344CB8AC3E}">
        <p14:creationId xmlns:p14="http://schemas.microsoft.com/office/powerpoint/2010/main" val="43860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F79084-E805-48DA-8EAC-CD5FD493E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a:extLst>
              <a:ext uri="{FF2B5EF4-FFF2-40B4-BE49-F238E27FC236}">
                <a16:creationId xmlns:a16="http://schemas.microsoft.com/office/drawing/2014/main" id="{DBCF00EB-1F58-2E40-86B8-C09449CA66B4}"/>
              </a:ext>
            </a:extLst>
          </p:cNvPr>
          <p:cNvPicPr>
            <a:picLocks noGrp="1" noChangeAspect="1"/>
          </p:cNvPicPr>
          <p:nvPr>
            <p:ph idx="1"/>
          </p:nvPr>
        </p:nvPicPr>
        <p:blipFill rotWithShape="1">
          <a:blip r:embed="rId3"/>
          <a:srcRect b="15730"/>
          <a:stretch/>
        </p:blipFill>
        <p:spPr>
          <a:xfrm>
            <a:off x="20" y="10"/>
            <a:ext cx="12191980" cy="6857990"/>
          </a:xfrm>
          <a:prstGeom prst="rect">
            <a:avLst/>
          </a:prstGeom>
        </p:spPr>
      </p:pic>
    </p:spTree>
    <p:extLst>
      <p:ext uri="{BB962C8B-B14F-4D97-AF65-F5344CB8AC3E}">
        <p14:creationId xmlns:p14="http://schemas.microsoft.com/office/powerpoint/2010/main" val="1831352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D6E1E2-BC87-8C41-AF83-686F10E2146F}"/>
              </a:ext>
            </a:extLst>
          </p:cNvPr>
          <p:cNvPicPr>
            <a:picLocks noChangeAspect="1"/>
          </p:cNvPicPr>
          <p:nvPr/>
        </p:nvPicPr>
        <p:blipFill>
          <a:blip r:embed="rId3"/>
          <a:stretch>
            <a:fillRect/>
          </a:stretch>
        </p:blipFill>
        <p:spPr>
          <a:xfrm>
            <a:off x="0" y="-56882"/>
            <a:ext cx="12192000" cy="6971764"/>
          </a:xfrm>
          <a:prstGeom prst="rect">
            <a:avLst/>
          </a:prstGeom>
        </p:spPr>
      </p:pic>
    </p:spTree>
    <p:extLst>
      <p:ext uri="{BB962C8B-B14F-4D97-AF65-F5344CB8AC3E}">
        <p14:creationId xmlns:p14="http://schemas.microsoft.com/office/powerpoint/2010/main" val="3163639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B183F-9A81-E641-A513-57D1BCAAE7B2}"/>
              </a:ext>
            </a:extLst>
          </p:cNvPr>
          <p:cNvSpPr>
            <a:spLocks noGrp="1"/>
          </p:cNvSpPr>
          <p:nvPr>
            <p:ph type="title"/>
          </p:nvPr>
        </p:nvSpPr>
        <p:spPr>
          <a:xfrm>
            <a:off x="1371600" y="685800"/>
            <a:ext cx="9601200" cy="1485900"/>
          </a:xfrm>
        </p:spPr>
        <p:txBody>
          <a:bodyPr>
            <a:normAutofit/>
          </a:bodyPr>
          <a:lstStyle/>
          <a:p>
            <a:r>
              <a:rPr lang="en-US" cap="none"/>
              <a:t>tvOS app</a:t>
            </a:r>
            <a:endParaRPr lang="en-US" cap="none" dirty="0"/>
          </a:p>
        </p:txBody>
      </p:sp>
      <p:graphicFrame>
        <p:nvGraphicFramePr>
          <p:cNvPr id="9" name="Content Placeholder 6">
            <a:extLst>
              <a:ext uri="{FF2B5EF4-FFF2-40B4-BE49-F238E27FC236}">
                <a16:creationId xmlns:a16="http://schemas.microsoft.com/office/drawing/2014/main" id="{784101F2-9638-4FAA-8B01-C084A5B28E3A}"/>
              </a:ext>
            </a:extLst>
          </p:cNvPr>
          <p:cNvGraphicFramePr>
            <a:graphicFrameLocks noGrp="1"/>
          </p:cNvGraphicFramePr>
          <p:nvPr>
            <p:ph idx="1"/>
            <p:extLst>
              <p:ext uri="{D42A27DB-BD31-4B8C-83A1-F6EECF244321}">
                <p14:modId xmlns:p14="http://schemas.microsoft.com/office/powerpoint/2010/main" val="896448641"/>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857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9BB78-48A2-9D41-93F2-95AF9BACBABB}"/>
              </a:ext>
            </a:extLst>
          </p:cNvPr>
          <p:cNvSpPr>
            <a:spLocks noGrp="1"/>
          </p:cNvSpPr>
          <p:nvPr>
            <p:ph type="title"/>
          </p:nvPr>
        </p:nvSpPr>
        <p:spPr>
          <a:xfrm>
            <a:off x="1371600" y="685800"/>
            <a:ext cx="9601200" cy="1485900"/>
          </a:xfrm>
        </p:spPr>
        <p:txBody>
          <a:bodyPr/>
          <a:lstStyle/>
          <a:p>
            <a:r>
              <a:rPr lang="en-US"/>
              <a:t>TVML</a:t>
            </a:r>
            <a:endParaRPr lang="en-US" dirty="0"/>
          </a:p>
        </p:txBody>
      </p:sp>
      <p:sp>
        <p:nvSpPr>
          <p:cNvPr id="3" name="Content Placeholder 2">
            <a:extLst>
              <a:ext uri="{FF2B5EF4-FFF2-40B4-BE49-F238E27FC236}">
                <a16:creationId xmlns:a16="http://schemas.microsoft.com/office/drawing/2014/main" id="{54A26AF5-1BFE-EF4B-AA1B-A8F4B5E52DAB}"/>
              </a:ext>
            </a:extLst>
          </p:cNvPr>
          <p:cNvSpPr>
            <a:spLocks noGrp="1"/>
          </p:cNvSpPr>
          <p:nvPr>
            <p:ph idx="1"/>
          </p:nvPr>
        </p:nvSpPr>
        <p:spPr/>
        <p:txBody>
          <a:bodyPr>
            <a:normAutofit/>
          </a:bodyPr>
          <a:lstStyle/>
          <a:p>
            <a:r>
              <a:rPr lang="en-US" sz="2800" b="1" dirty="0">
                <a:solidFill>
                  <a:schemeClr val="tx1"/>
                </a:solidFill>
              </a:rPr>
              <a:t>TVML </a:t>
            </a:r>
            <a:r>
              <a:rPr lang="en-US" sz="2800" dirty="0">
                <a:solidFill>
                  <a:schemeClr val="tx1"/>
                </a:solidFill>
              </a:rPr>
              <a:t>(Television Markup Language) is a form of </a:t>
            </a:r>
            <a:r>
              <a:rPr lang="en-US" sz="2800" b="1" dirty="0">
                <a:solidFill>
                  <a:schemeClr val="tx1"/>
                </a:solidFill>
              </a:rPr>
              <a:t>XML</a:t>
            </a:r>
          </a:p>
          <a:p>
            <a:pPr lvl="1"/>
            <a:r>
              <a:rPr lang="en-US" sz="2800" b="1" dirty="0">
                <a:solidFill>
                  <a:schemeClr val="tx1"/>
                </a:solidFill>
              </a:rPr>
              <a:t>Apple </a:t>
            </a:r>
            <a:r>
              <a:rPr lang="en-US" sz="2800" dirty="0">
                <a:solidFill>
                  <a:schemeClr val="tx1"/>
                </a:solidFill>
              </a:rPr>
              <a:t>provides dozens of TVML premade templates</a:t>
            </a:r>
            <a:endParaRPr lang="en-US" sz="2800" b="1" dirty="0">
              <a:solidFill>
                <a:schemeClr val="tx1"/>
              </a:solidFill>
            </a:endParaRPr>
          </a:p>
          <a:p>
            <a:r>
              <a:rPr lang="en-US" sz="2800" b="1" dirty="0">
                <a:solidFill>
                  <a:schemeClr val="tx1"/>
                </a:solidFill>
              </a:rPr>
              <a:t>TVJS </a:t>
            </a:r>
            <a:r>
              <a:rPr lang="en-US" sz="2800" dirty="0">
                <a:solidFill>
                  <a:schemeClr val="tx1"/>
                </a:solidFill>
              </a:rPr>
              <a:t>(Television JavaScript) is a set of </a:t>
            </a:r>
            <a:r>
              <a:rPr lang="en-US" sz="2800" b="1" dirty="0">
                <a:solidFill>
                  <a:schemeClr val="tx1"/>
                </a:solidFill>
              </a:rPr>
              <a:t>JavaScript APIs</a:t>
            </a:r>
            <a:r>
              <a:rPr lang="en-US" sz="2800" dirty="0">
                <a:solidFill>
                  <a:schemeClr val="tx1"/>
                </a:solidFill>
              </a:rPr>
              <a:t> which provide the means to display apps created by TVML</a:t>
            </a:r>
          </a:p>
          <a:p>
            <a:r>
              <a:rPr lang="en-US" sz="2800" b="1" dirty="0" err="1">
                <a:solidFill>
                  <a:schemeClr val="tx1"/>
                </a:solidFill>
              </a:rPr>
              <a:t>TVMLKit</a:t>
            </a:r>
            <a:r>
              <a:rPr lang="en-US" sz="2800" dirty="0">
                <a:solidFill>
                  <a:schemeClr val="tx1"/>
                </a:solidFill>
              </a:rPr>
              <a:t> is a framework which will bridge the gap between native code and TVML, </a:t>
            </a:r>
            <a:r>
              <a:rPr lang="en-US" sz="2800" dirty="0" err="1">
                <a:solidFill>
                  <a:schemeClr val="tx1"/>
                </a:solidFill>
              </a:rPr>
              <a:t>Javascript</a:t>
            </a:r>
            <a:r>
              <a:rPr lang="en-US" sz="2800" dirty="0">
                <a:solidFill>
                  <a:schemeClr val="tx1"/>
                </a:solidFill>
              </a:rPr>
              <a:t> code.</a:t>
            </a:r>
          </a:p>
          <a:p>
            <a:pPr marL="0" indent="0">
              <a:buNone/>
            </a:pPr>
            <a:endParaRPr lang="en-US" sz="2800" dirty="0"/>
          </a:p>
        </p:txBody>
      </p:sp>
    </p:spTree>
    <p:extLst>
      <p:ext uri="{BB962C8B-B14F-4D97-AF65-F5344CB8AC3E}">
        <p14:creationId xmlns:p14="http://schemas.microsoft.com/office/powerpoint/2010/main" val="2752316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568DC300-4BA7-1441-A5E6-656FE987121C}"/>
              </a:ext>
            </a:extLst>
          </p:cNvPr>
          <p:cNvSpPr>
            <a:spLocks noGrp="1"/>
          </p:cNvSpPr>
          <p:nvPr>
            <p:ph type="title"/>
          </p:nvPr>
        </p:nvSpPr>
        <p:spPr>
          <a:xfrm>
            <a:off x="643467" y="685800"/>
            <a:ext cx="10905066" cy="1485900"/>
          </a:xfrm>
          <a:noFill/>
        </p:spPr>
        <p:txBody>
          <a:bodyPr>
            <a:normAutofit/>
          </a:bodyPr>
          <a:lstStyle/>
          <a:p>
            <a:pPr algn="ctr"/>
            <a:r>
              <a:rPr lang="en-US" dirty="0"/>
              <a:t>HOW DOES IT WORK?</a:t>
            </a:r>
          </a:p>
        </p:txBody>
      </p:sp>
      <p:pic>
        <p:nvPicPr>
          <p:cNvPr id="6" name="Content Placeholder 5">
            <a:extLst>
              <a:ext uri="{FF2B5EF4-FFF2-40B4-BE49-F238E27FC236}">
                <a16:creationId xmlns:a16="http://schemas.microsoft.com/office/drawing/2014/main" id="{1DDE39B5-DF7D-3F4F-9781-D308C83BFEE3}"/>
              </a:ext>
            </a:extLst>
          </p:cNvPr>
          <p:cNvPicPr>
            <a:picLocks noGrp="1" noChangeAspect="1"/>
          </p:cNvPicPr>
          <p:nvPr>
            <p:ph idx="1"/>
          </p:nvPr>
        </p:nvPicPr>
        <p:blipFill>
          <a:blip r:embed="rId3"/>
          <a:stretch>
            <a:fillRect/>
          </a:stretch>
        </p:blipFill>
        <p:spPr>
          <a:xfrm>
            <a:off x="338902" y="1854200"/>
            <a:ext cx="11514195" cy="4622800"/>
          </a:xfrm>
        </p:spPr>
      </p:pic>
    </p:spTree>
    <p:extLst>
      <p:ext uri="{BB962C8B-B14F-4D97-AF65-F5344CB8AC3E}">
        <p14:creationId xmlns:p14="http://schemas.microsoft.com/office/powerpoint/2010/main" val="2070938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7646C-A216-ED4C-91AA-19BDE7D8B6E6}"/>
              </a:ext>
            </a:extLst>
          </p:cNvPr>
          <p:cNvSpPr>
            <a:spLocks noGrp="1"/>
          </p:cNvSpPr>
          <p:nvPr>
            <p:ph type="title"/>
          </p:nvPr>
        </p:nvSpPr>
        <p:spPr/>
        <p:txBody>
          <a:bodyPr/>
          <a:lstStyle/>
          <a:p>
            <a:pPr algn="ctr"/>
            <a:r>
              <a:rPr lang="en-US" dirty="0">
                <a:solidFill>
                  <a:schemeClr val="tx1"/>
                </a:solidFill>
              </a:rPr>
              <a:t>TVML</a:t>
            </a:r>
            <a:r>
              <a:rPr lang="en-US" dirty="0"/>
              <a:t> Template Example</a:t>
            </a:r>
          </a:p>
        </p:txBody>
      </p:sp>
      <p:pic>
        <p:nvPicPr>
          <p:cNvPr id="5" name="Content Placeholder 4">
            <a:extLst>
              <a:ext uri="{FF2B5EF4-FFF2-40B4-BE49-F238E27FC236}">
                <a16:creationId xmlns:a16="http://schemas.microsoft.com/office/drawing/2014/main" id="{11FD4BDA-A4D8-BC44-8AF7-2C7D46963414}"/>
              </a:ext>
            </a:extLst>
          </p:cNvPr>
          <p:cNvPicPr>
            <a:picLocks noGrp="1" noChangeAspect="1"/>
          </p:cNvPicPr>
          <p:nvPr>
            <p:ph idx="1"/>
          </p:nvPr>
        </p:nvPicPr>
        <p:blipFill>
          <a:blip r:embed="rId3"/>
          <a:stretch>
            <a:fillRect/>
          </a:stretch>
        </p:blipFill>
        <p:spPr>
          <a:xfrm>
            <a:off x="440512" y="2185044"/>
            <a:ext cx="5580229" cy="3175807"/>
          </a:xfrm>
          <a:prstGeom prst="rect">
            <a:avLst/>
          </a:prstGeom>
        </p:spPr>
      </p:pic>
      <p:pic>
        <p:nvPicPr>
          <p:cNvPr id="9" name="Picture 8">
            <a:extLst>
              <a:ext uri="{FF2B5EF4-FFF2-40B4-BE49-F238E27FC236}">
                <a16:creationId xmlns:a16="http://schemas.microsoft.com/office/drawing/2014/main" id="{967B95CD-39F3-324E-A124-47440F4B7639}"/>
              </a:ext>
            </a:extLst>
          </p:cNvPr>
          <p:cNvPicPr>
            <a:picLocks noChangeAspect="1"/>
          </p:cNvPicPr>
          <p:nvPr/>
        </p:nvPicPr>
        <p:blipFill>
          <a:blip r:embed="rId4"/>
          <a:stretch>
            <a:fillRect/>
          </a:stretch>
        </p:blipFill>
        <p:spPr>
          <a:xfrm>
            <a:off x="6253216" y="2185044"/>
            <a:ext cx="5571222" cy="3175807"/>
          </a:xfrm>
          <a:prstGeom prst="rect">
            <a:avLst/>
          </a:prstGeom>
        </p:spPr>
      </p:pic>
    </p:spTree>
    <p:extLst>
      <p:ext uri="{BB962C8B-B14F-4D97-AF65-F5344CB8AC3E}">
        <p14:creationId xmlns:p14="http://schemas.microsoft.com/office/powerpoint/2010/main" val="10931157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7646C-A216-ED4C-91AA-19BDE7D8B6E6}"/>
              </a:ext>
            </a:extLst>
          </p:cNvPr>
          <p:cNvSpPr>
            <a:spLocks noGrp="1"/>
          </p:cNvSpPr>
          <p:nvPr>
            <p:ph type="title"/>
          </p:nvPr>
        </p:nvSpPr>
        <p:spPr/>
        <p:txBody>
          <a:bodyPr/>
          <a:lstStyle/>
          <a:p>
            <a:pPr algn="ctr"/>
            <a:r>
              <a:rPr lang="en-US" dirty="0">
                <a:solidFill>
                  <a:schemeClr val="tx1"/>
                </a:solidFill>
              </a:rPr>
              <a:t>TVML</a:t>
            </a:r>
            <a:r>
              <a:rPr lang="en-US" dirty="0"/>
              <a:t> Template Example</a:t>
            </a:r>
          </a:p>
        </p:txBody>
      </p:sp>
      <p:pic>
        <p:nvPicPr>
          <p:cNvPr id="6" name="Content Placeholder 4">
            <a:extLst>
              <a:ext uri="{FF2B5EF4-FFF2-40B4-BE49-F238E27FC236}">
                <a16:creationId xmlns:a16="http://schemas.microsoft.com/office/drawing/2014/main" id="{F2655EB3-046A-EE4C-95F5-D3E276DFF3DA}"/>
              </a:ext>
            </a:extLst>
          </p:cNvPr>
          <p:cNvPicPr>
            <a:picLocks noChangeAspect="1"/>
          </p:cNvPicPr>
          <p:nvPr/>
        </p:nvPicPr>
        <p:blipFill>
          <a:blip r:embed="rId3"/>
          <a:stretch>
            <a:fillRect/>
          </a:stretch>
        </p:blipFill>
        <p:spPr>
          <a:xfrm>
            <a:off x="7478527" y="1932784"/>
            <a:ext cx="4314887" cy="3685075"/>
          </a:xfrm>
          <a:prstGeom prst="rect">
            <a:avLst/>
          </a:prstGeom>
        </p:spPr>
      </p:pic>
      <p:pic>
        <p:nvPicPr>
          <p:cNvPr id="7" name="Picture 6">
            <a:extLst>
              <a:ext uri="{FF2B5EF4-FFF2-40B4-BE49-F238E27FC236}">
                <a16:creationId xmlns:a16="http://schemas.microsoft.com/office/drawing/2014/main" id="{4653C249-C503-FF4C-8209-D75E1891002B}"/>
              </a:ext>
            </a:extLst>
          </p:cNvPr>
          <p:cNvPicPr>
            <a:picLocks noChangeAspect="1"/>
          </p:cNvPicPr>
          <p:nvPr/>
        </p:nvPicPr>
        <p:blipFill>
          <a:blip r:embed="rId4"/>
          <a:stretch>
            <a:fillRect/>
          </a:stretch>
        </p:blipFill>
        <p:spPr>
          <a:xfrm>
            <a:off x="550986" y="1932784"/>
            <a:ext cx="6464615" cy="3685075"/>
          </a:xfrm>
          <a:prstGeom prst="rect">
            <a:avLst/>
          </a:prstGeom>
        </p:spPr>
      </p:pic>
    </p:spTree>
    <p:extLst>
      <p:ext uri="{BB962C8B-B14F-4D97-AF65-F5344CB8AC3E}">
        <p14:creationId xmlns:p14="http://schemas.microsoft.com/office/powerpoint/2010/main" val="1403888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A93D97C6-63EF-4CA6-B01D-25E2772DC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520854-28F4-0C4A-9648-EE26DB14A378}"/>
              </a:ext>
            </a:extLst>
          </p:cNvPr>
          <p:cNvSpPr>
            <a:spLocks noGrp="1"/>
          </p:cNvSpPr>
          <p:nvPr>
            <p:ph type="title"/>
          </p:nvPr>
        </p:nvSpPr>
        <p:spPr>
          <a:xfrm>
            <a:off x="5100824" y="685800"/>
            <a:ext cx="6176776" cy="1485900"/>
          </a:xfrm>
        </p:spPr>
        <p:txBody>
          <a:bodyPr>
            <a:normAutofit/>
          </a:bodyPr>
          <a:lstStyle/>
          <a:p>
            <a:r>
              <a:rPr lang="en-US" sz="6000" b="1" dirty="0"/>
              <a:t>Thanh</a:t>
            </a:r>
          </a:p>
        </p:txBody>
      </p:sp>
      <p:pic>
        <p:nvPicPr>
          <p:cNvPr id="13" name="Picture 12">
            <a:extLst>
              <a:ext uri="{FF2B5EF4-FFF2-40B4-BE49-F238E27FC236}">
                <a16:creationId xmlns:a16="http://schemas.microsoft.com/office/drawing/2014/main" id="{F966D393-2E44-364F-8380-B90EE2C4B0BF}"/>
              </a:ext>
            </a:extLst>
          </p:cNvPr>
          <p:cNvPicPr>
            <a:picLocks noChangeAspect="1"/>
          </p:cNvPicPr>
          <p:nvPr/>
        </p:nvPicPr>
        <p:blipFill>
          <a:blip r:embed="rId3"/>
          <a:stretch>
            <a:fillRect/>
          </a:stretch>
        </p:blipFill>
        <p:spPr>
          <a:xfrm>
            <a:off x="640079" y="1940307"/>
            <a:ext cx="3093388" cy="2977385"/>
          </a:xfrm>
          <a:prstGeom prst="rect">
            <a:avLst/>
          </a:prstGeom>
        </p:spPr>
      </p:pic>
      <p:sp>
        <p:nvSpPr>
          <p:cNvPr id="37" name="Rectangle 36">
            <a:extLst>
              <a:ext uri="{FF2B5EF4-FFF2-40B4-BE49-F238E27FC236}">
                <a16:creationId xmlns:a16="http://schemas.microsoft.com/office/drawing/2014/main" id="{5DA4A40B-EDCE-42FC-B189-AEFB4F82E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9F89656E-D126-4941-927C-FC527C0D7694}"/>
              </a:ext>
            </a:extLst>
          </p:cNvPr>
          <p:cNvSpPr>
            <a:spLocks noGrp="1"/>
          </p:cNvSpPr>
          <p:nvPr>
            <p:ph idx="1"/>
          </p:nvPr>
        </p:nvSpPr>
        <p:spPr>
          <a:xfrm>
            <a:off x="5100824" y="2286000"/>
            <a:ext cx="6176776" cy="3581400"/>
          </a:xfrm>
        </p:spPr>
        <p:txBody>
          <a:bodyPr>
            <a:normAutofit/>
          </a:bodyPr>
          <a:lstStyle/>
          <a:p>
            <a:r>
              <a:rPr lang="en-US" sz="3600" dirty="0"/>
              <a:t> Software Engineer</a:t>
            </a:r>
          </a:p>
          <a:p>
            <a:r>
              <a:rPr lang="en-US" sz="3600" dirty="0"/>
              <a:t> Rakuten Viki</a:t>
            </a:r>
          </a:p>
          <a:p>
            <a:r>
              <a:rPr lang="en-US" sz="3600" dirty="0"/>
              <a:t> </a:t>
            </a:r>
            <a:r>
              <a:rPr lang="en-US" sz="3600" dirty="0" err="1"/>
              <a:t>linkedin.com</a:t>
            </a:r>
            <a:r>
              <a:rPr lang="en-US" sz="3600" dirty="0"/>
              <a:t>/in/</a:t>
            </a:r>
            <a:r>
              <a:rPr lang="en-US" sz="3600" dirty="0" err="1"/>
              <a:t>thanhturin</a:t>
            </a:r>
            <a:r>
              <a:rPr lang="en-US" sz="3600" dirty="0"/>
              <a:t>/</a:t>
            </a:r>
          </a:p>
          <a:p>
            <a:r>
              <a:rPr lang="en-US" sz="3600" dirty="0"/>
              <a:t> </a:t>
            </a:r>
            <a:r>
              <a:rPr lang="en-US" sz="3600" dirty="0" err="1"/>
              <a:t>thanhturin@gmail.com</a:t>
            </a:r>
            <a:endParaRPr lang="en-US" sz="3600" dirty="0"/>
          </a:p>
        </p:txBody>
      </p:sp>
    </p:spTree>
    <p:extLst>
      <p:ext uri="{BB962C8B-B14F-4D97-AF65-F5344CB8AC3E}">
        <p14:creationId xmlns:p14="http://schemas.microsoft.com/office/powerpoint/2010/main" val="26123580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7646C-A216-ED4C-91AA-19BDE7D8B6E6}"/>
              </a:ext>
            </a:extLst>
          </p:cNvPr>
          <p:cNvSpPr>
            <a:spLocks noGrp="1"/>
          </p:cNvSpPr>
          <p:nvPr>
            <p:ph type="title"/>
          </p:nvPr>
        </p:nvSpPr>
        <p:spPr/>
        <p:txBody>
          <a:bodyPr/>
          <a:lstStyle/>
          <a:p>
            <a:pPr algn="ctr"/>
            <a:r>
              <a:rPr lang="en-US" dirty="0">
                <a:solidFill>
                  <a:schemeClr val="tx1"/>
                </a:solidFill>
              </a:rPr>
              <a:t>TVML</a:t>
            </a:r>
            <a:r>
              <a:rPr lang="en-US" dirty="0"/>
              <a:t> Template Example</a:t>
            </a:r>
          </a:p>
        </p:txBody>
      </p:sp>
      <p:pic>
        <p:nvPicPr>
          <p:cNvPr id="8" name="Content Placeholder 9">
            <a:extLst>
              <a:ext uri="{FF2B5EF4-FFF2-40B4-BE49-F238E27FC236}">
                <a16:creationId xmlns:a16="http://schemas.microsoft.com/office/drawing/2014/main" id="{374069C7-854C-7A40-B10C-657663A34FAB}"/>
              </a:ext>
            </a:extLst>
          </p:cNvPr>
          <p:cNvPicPr>
            <a:picLocks noGrp="1" noChangeAspect="1"/>
          </p:cNvPicPr>
          <p:nvPr>
            <p:ph idx="1"/>
          </p:nvPr>
        </p:nvPicPr>
        <p:blipFill>
          <a:blip r:embed="rId3"/>
          <a:stretch>
            <a:fillRect/>
          </a:stretch>
        </p:blipFill>
        <p:spPr>
          <a:xfrm>
            <a:off x="6077245" y="2216709"/>
            <a:ext cx="5791810" cy="3175807"/>
          </a:xfrm>
        </p:spPr>
      </p:pic>
      <p:pic>
        <p:nvPicPr>
          <p:cNvPr id="5" name="Content Placeholder 4">
            <a:extLst>
              <a:ext uri="{FF2B5EF4-FFF2-40B4-BE49-F238E27FC236}">
                <a16:creationId xmlns:a16="http://schemas.microsoft.com/office/drawing/2014/main" id="{1385C862-2B51-5944-A280-514F94D14A9F}"/>
              </a:ext>
            </a:extLst>
          </p:cNvPr>
          <p:cNvPicPr>
            <a:picLocks noChangeAspect="1"/>
          </p:cNvPicPr>
          <p:nvPr/>
        </p:nvPicPr>
        <p:blipFill>
          <a:blip r:embed="rId4"/>
          <a:stretch>
            <a:fillRect/>
          </a:stretch>
        </p:blipFill>
        <p:spPr>
          <a:xfrm>
            <a:off x="214573" y="2216709"/>
            <a:ext cx="5580229" cy="3175807"/>
          </a:xfrm>
          <a:prstGeom prst="rect">
            <a:avLst/>
          </a:prstGeom>
        </p:spPr>
      </p:pic>
    </p:spTree>
    <p:extLst>
      <p:ext uri="{BB962C8B-B14F-4D97-AF65-F5344CB8AC3E}">
        <p14:creationId xmlns:p14="http://schemas.microsoft.com/office/powerpoint/2010/main" val="47649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414B3-A2D7-FF4B-8C93-F2A3B903844C}"/>
              </a:ext>
            </a:extLst>
          </p:cNvPr>
          <p:cNvSpPr>
            <a:spLocks noGrp="1"/>
          </p:cNvSpPr>
          <p:nvPr>
            <p:ph type="title"/>
          </p:nvPr>
        </p:nvSpPr>
        <p:spPr>
          <a:xfrm>
            <a:off x="1371600" y="685800"/>
            <a:ext cx="9601200" cy="1485900"/>
          </a:xfrm>
        </p:spPr>
        <p:txBody>
          <a:bodyPr/>
          <a:lstStyle/>
          <a:p>
            <a:pPr algn="ctr"/>
            <a:r>
              <a:rPr lang="en-US" dirty="0">
                <a:solidFill>
                  <a:schemeClr val="tx1"/>
                </a:solidFill>
              </a:rPr>
              <a:t>TVML </a:t>
            </a:r>
            <a:r>
              <a:rPr lang="en-US" dirty="0"/>
              <a:t>Complicated Template</a:t>
            </a:r>
          </a:p>
        </p:txBody>
      </p:sp>
      <p:pic>
        <p:nvPicPr>
          <p:cNvPr id="13" name="Content Placeholder 12">
            <a:extLst>
              <a:ext uri="{FF2B5EF4-FFF2-40B4-BE49-F238E27FC236}">
                <a16:creationId xmlns:a16="http://schemas.microsoft.com/office/drawing/2014/main" id="{9E840F5B-762F-2642-A201-2B5591AD8B2E}"/>
              </a:ext>
            </a:extLst>
          </p:cNvPr>
          <p:cNvPicPr>
            <a:picLocks noGrp="1" noChangeAspect="1"/>
          </p:cNvPicPr>
          <p:nvPr>
            <p:ph idx="1"/>
          </p:nvPr>
        </p:nvPicPr>
        <p:blipFill>
          <a:blip r:embed="rId3"/>
          <a:stretch>
            <a:fillRect/>
          </a:stretch>
        </p:blipFill>
        <p:spPr>
          <a:xfrm>
            <a:off x="164381" y="2171700"/>
            <a:ext cx="5921169" cy="3369842"/>
          </a:xfrm>
        </p:spPr>
      </p:pic>
      <p:pic>
        <p:nvPicPr>
          <p:cNvPr id="15" name="Picture 14">
            <a:extLst>
              <a:ext uri="{FF2B5EF4-FFF2-40B4-BE49-F238E27FC236}">
                <a16:creationId xmlns:a16="http://schemas.microsoft.com/office/drawing/2014/main" id="{6945FE89-D121-EE46-8436-3C47C4FC1541}"/>
              </a:ext>
            </a:extLst>
          </p:cNvPr>
          <p:cNvPicPr>
            <a:picLocks noChangeAspect="1"/>
          </p:cNvPicPr>
          <p:nvPr/>
        </p:nvPicPr>
        <p:blipFill>
          <a:blip r:embed="rId4"/>
          <a:stretch>
            <a:fillRect/>
          </a:stretch>
        </p:blipFill>
        <p:spPr>
          <a:xfrm>
            <a:off x="6155888" y="2171700"/>
            <a:ext cx="5921170" cy="3369842"/>
          </a:xfrm>
          <a:prstGeom prst="rect">
            <a:avLst/>
          </a:prstGeom>
        </p:spPr>
      </p:pic>
    </p:spTree>
    <p:extLst>
      <p:ext uri="{BB962C8B-B14F-4D97-AF65-F5344CB8AC3E}">
        <p14:creationId xmlns:p14="http://schemas.microsoft.com/office/powerpoint/2010/main" val="844233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52483A8-2365-4141-98D2-6903CC58BED7}"/>
              </a:ext>
            </a:extLst>
          </p:cNvPr>
          <p:cNvPicPr>
            <a:picLocks noGrp="1" noChangeAspect="1"/>
          </p:cNvPicPr>
          <p:nvPr>
            <p:ph idx="1"/>
          </p:nvPr>
        </p:nvPicPr>
        <p:blipFill>
          <a:blip r:embed="rId3"/>
          <a:stretch>
            <a:fillRect/>
          </a:stretch>
        </p:blipFill>
        <p:spPr>
          <a:xfrm>
            <a:off x="5111483" y="1288799"/>
            <a:ext cx="6783079" cy="4261935"/>
          </a:xfrm>
        </p:spPr>
      </p:pic>
      <p:pic>
        <p:nvPicPr>
          <p:cNvPr id="4" name="Content Placeholder 12">
            <a:extLst>
              <a:ext uri="{FF2B5EF4-FFF2-40B4-BE49-F238E27FC236}">
                <a16:creationId xmlns:a16="http://schemas.microsoft.com/office/drawing/2014/main" id="{C9F95005-0CE9-E24F-A70D-07B4D7C4E0C6}"/>
              </a:ext>
            </a:extLst>
          </p:cNvPr>
          <p:cNvPicPr>
            <a:picLocks noChangeAspect="1"/>
          </p:cNvPicPr>
          <p:nvPr/>
        </p:nvPicPr>
        <p:blipFill>
          <a:blip r:embed="rId4"/>
          <a:stretch>
            <a:fillRect/>
          </a:stretch>
        </p:blipFill>
        <p:spPr>
          <a:xfrm>
            <a:off x="201969" y="738832"/>
            <a:ext cx="4710687" cy="2680935"/>
          </a:xfrm>
          <a:prstGeom prst="rect">
            <a:avLst/>
          </a:prstGeom>
        </p:spPr>
      </p:pic>
      <p:pic>
        <p:nvPicPr>
          <p:cNvPr id="6" name="Picture 5">
            <a:extLst>
              <a:ext uri="{FF2B5EF4-FFF2-40B4-BE49-F238E27FC236}">
                <a16:creationId xmlns:a16="http://schemas.microsoft.com/office/drawing/2014/main" id="{C7A8C196-319F-764E-BC72-E5BE1FA9441B}"/>
              </a:ext>
            </a:extLst>
          </p:cNvPr>
          <p:cNvPicPr>
            <a:picLocks noChangeAspect="1"/>
          </p:cNvPicPr>
          <p:nvPr/>
        </p:nvPicPr>
        <p:blipFill>
          <a:blip r:embed="rId5"/>
          <a:stretch>
            <a:fillRect/>
          </a:stretch>
        </p:blipFill>
        <p:spPr>
          <a:xfrm>
            <a:off x="201968" y="3424259"/>
            <a:ext cx="4710687" cy="2680935"/>
          </a:xfrm>
          <a:prstGeom prst="rect">
            <a:avLst/>
          </a:prstGeom>
        </p:spPr>
      </p:pic>
    </p:spTree>
    <p:extLst>
      <p:ext uri="{BB962C8B-B14F-4D97-AF65-F5344CB8AC3E}">
        <p14:creationId xmlns:p14="http://schemas.microsoft.com/office/powerpoint/2010/main" val="14435073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5ECD074-A2D0-AA42-89C5-16D9B24C5DC7}"/>
              </a:ext>
            </a:extLst>
          </p:cNvPr>
          <p:cNvPicPr>
            <a:picLocks noGrp="1" noChangeAspect="1"/>
          </p:cNvPicPr>
          <p:nvPr>
            <p:ph idx="1"/>
          </p:nvPr>
        </p:nvPicPr>
        <p:blipFill>
          <a:blip r:embed="rId3"/>
          <a:stretch>
            <a:fillRect/>
          </a:stretch>
        </p:blipFill>
        <p:spPr>
          <a:xfrm>
            <a:off x="557414" y="1884829"/>
            <a:ext cx="4053774" cy="4266015"/>
          </a:xfrm>
        </p:spPr>
      </p:pic>
      <p:pic>
        <p:nvPicPr>
          <p:cNvPr id="6" name="Content Placeholder 4">
            <a:extLst>
              <a:ext uri="{FF2B5EF4-FFF2-40B4-BE49-F238E27FC236}">
                <a16:creationId xmlns:a16="http://schemas.microsoft.com/office/drawing/2014/main" id="{BD9637B8-426E-874B-A98D-5A31B8E0C8A5}"/>
              </a:ext>
            </a:extLst>
          </p:cNvPr>
          <p:cNvPicPr>
            <a:picLocks noChangeAspect="1"/>
          </p:cNvPicPr>
          <p:nvPr/>
        </p:nvPicPr>
        <p:blipFill>
          <a:blip r:embed="rId4"/>
          <a:stretch>
            <a:fillRect/>
          </a:stretch>
        </p:blipFill>
        <p:spPr>
          <a:xfrm>
            <a:off x="5003907" y="1884829"/>
            <a:ext cx="6783079" cy="4261935"/>
          </a:xfrm>
          <a:prstGeom prst="rect">
            <a:avLst/>
          </a:prstGeom>
        </p:spPr>
      </p:pic>
      <p:sp>
        <p:nvSpPr>
          <p:cNvPr id="7" name="Title 1">
            <a:extLst>
              <a:ext uri="{FF2B5EF4-FFF2-40B4-BE49-F238E27FC236}">
                <a16:creationId xmlns:a16="http://schemas.microsoft.com/office/drawing/2014/main" id="{94F7F823-68E1-AD45-A08E-B3211ED52F33}"/>
              </a:ext>
            </a:extLst>
          </p:cNvPr>
          <p:cNvSpPr>
            <a:spLocks noGrp="1"/>
          </p:cNvSpPr>
          <p:nvPr>
            <p:ph type="title"/>
          </p:nvPr>
        </p:nvSpPr>
        <p:spPr>
          <a:xfrm>
            <a:off x="1371600" y="685800"/>
            <a:ext cx="9601200" cy="1485900"/>
          </a:xfrm>
        </p:spPr>
        <p:txBody>
          <a:bodyPr/>
          <a:lstStyle/>
          <a:p>
            <a:pPr algn="ctr"/>
            <a:r>
              <a:rPr lang="en-US" dirty="0">
                <a:solidFill>
                  <a:schemeClr val="tx1"/>
                </a:solidFill>
              </a:rPr>
              <a:t>TVML </a:t>
            </a:r>
            <a:r>
              <a:rPr lang="en-US" dirty="0"/>
              <a:t>Complicated Template</a:t>
            </a:r>
          </a:p>
        </p:txBody>
      </p:sp>
    </p:spTree>
    <p:extLst>
      <p:ext uri="{BB962C8B-B14F-4D97-AF65-F5344CB8AC3E}">
        <p14:creationId xmlns:p14="http://schemas.microsoft.com/office/powerpoint/2010/main" val="8814108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1665A6-74DB-4F44-A6EF-F01205E87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2C26BD-5616-984E-B0D3-A111B0495D28}"/>
              </a:ext>
            </a:extLst>
          </p:cNvPr>
          <p:cNvSpPr>
            <a:spLocks noGrp="1"/>
          </p:cNvSpPr>
          <p:nvPr>
            <p:ph type="title"/>
          </p:nvPr>
        </p:nvSpPr>
        <p:spPr>
          <a:xfrm>
            <a:off x="643467" y="685800"/>
            <a:ext cx="10905066" cy="1485900"/>
          </a:xfrm>
          <a:noFill/>
        </p:spPr>
        <p:txBody>
          <a:bodyPr>
            <a:normAutofit/>
          </a:bodyPr>
          <a:lstStyle/>
          <a:p>
            <a:pPr algn="ctr"/>
            <a:r>
              <a:rPr lang="en-US" dirty="0"/>
              <a:t>COMPARISON</a:t>
            </a:r>
          </a:p>
        </p:txBody>
      </p:sp>
      <p:graphicFrame>
        <p:nvGraphicFramePr>
          <p:cNvPr id="5" name="Content Placeholder 4">
            <a:extLst>
              <a:ext uri="{FF2B5EF4-FFF2-40B4-BE49-F238E27FC236}">
                <a16:creationId xmlns:a16="http://schemas.microsoft.com/office/drawing/2014/main" id="{20F4FE07-E050-C346-81CC-67B0BD66FDDD}"/>
              </a:ext>
            </a:extLst>
          </p:cNvPr>
          <p:cNvGraphicFramePr>
            <a:graphicFrameLocks noGrp="1"/>
          </p:cNvGraphicFramePr>
          <p:nvPr>
            <p:ph idx="1"/>
            <p:extLst>
              <p:ext uri="{D42A27DB-BD31-4B8C-83A1-F6EECF244321}">
                <p14:modId xmlns:p14="http://schemas.microsoft.com/office/powerpoint/2010/main" val="755450382"/>
              </p:ext>
            </p:extLst>
          </p:nvPr>
        </p:nvGraphicFramePr>
        <p:xfrm>
          <a:off x="1122972" y="2447168"/>
          <a:ext cx="9946057" cy="2715890"/>
        </p:xfrm>
        <a:graphic>
          <a:graphicData uri="http://schemas.openxmlformats.org/drawingml/2006/table">
            <a:tbl>
              <a:tblPr firstRow="1" bandRow="1">
                <a:tableStyleId>{9D7B26C5-4107-4FEC-AEDC-1716B250A1EF}</a:tableStyleId>
              </a:tblPr>
              <a:tblGrid>
                <a:gridCol w="4806263">
                  <a:extLst>
                    <a:ext uri="{9D8B030D-6E8A-4147-A177-3AD203B41FA5}">
                      <a16:colId xmlns:a16="http://schemas.microsoft.com/office/drawing/2014/main" val="4251858637"/>
                    </a:ext>
                  </a:extLst>
                </a:gridCol>
                <a:gridCol w="5139794">
                  <a:extLst>
                    <a:ext uri="{9D8B030D-6E8A-4147-A177-3AD203B41FA5}">
                      <a16:colId xmlns:a16="http://schemas.microsoft.com/office/drawing/2014/main" val="1365620282"/>
                    </a:ext>
                  </a:extLst>
                </a:gridCol>
              </a:tblGrid>
              <a:tr h="543178">
                <a:tc>
                  <a:txBody>
                    <a:bodyPr/>
                    <a:lstStyle/>
                    <a:p>
                      <a:r>
                        <a:rPr lang="en-US" sz="2500"/>
                        <a:t>Custom App</a:t>
                      </a:r>
                    </a:p>
                  </a:txBody>
                  <a:tcPr marL="126347" marR="126347" marT="63195" marB="63195"/>
                </a:tc>
                <a:tc>
                  <a:txBody>
                    <a:bodyPr/>
                    <a:lstStyle/>
                    <a:p>
                      <a:r>
                        <a:rPr lang="en-US" sz="2500"/>
                        <a:t>TVML App</a:t>
                      </a:r>
                    </a:p>
                  </a:txBody>
                  <a:tcPr marL="126347" marR="126347" marT="63195" marB="63195"/>
                </a:tc>
                <a:extLst>
                  <a:ext uri="{0D108BD9-81ED-4DB2-BD59-A6C34878D82A}">
                    <a16:rowId xmlns:a16="http://schemas.microsoft.com/office/drawing/2014/main" val="3960242728"/>
                  </a:ext>
                </a:extLst>
              </a:tr>
              <a:tr h="543178">
                <a:tc>
                  <a:txBody>
                    <a:bodyPr/>
                    <a:lstStyle/>
                    <a:p>
                      <a:r>
                        <a:rPr lang="en-US" sz="2500" dirty="0"/>
                        <a:t>Same way with iOS native app</a:t>
                      </a:r>
                    </a:p>
                  </a:txBody>
                  <a:tcPr marL="126347" marR="126347" marT="63195" marB="63195"/>
                </a:tc>
                <a:tc>
                  <a:txBody>
                    <a:bodyPr/>
                    <a:lstStyle/>
                    <a:p>
                      <a:r>
                        <a:rPr lang="en-US" sz="2500"/>
                        <a:t>TVML, TVJS, TVMLKit</a:t>
                      </a:r>
                    </a:p>
                  </a:txBody>
                  <a:tcPr marL="126347" marR="126347" marT="63195" marB="63195"/>
                </a:tc>
                <a:extLst>
                  <a:ext uri="{0D108BD9-81ED-4DB2-BD59-A6C34878D82A}">
                    <a16:rowId xmlns:a16="http://schemas.microsoft.com/office/drawing/2014/main" val="1705657874"/>
                  </a:ext>
                </a:extLst>
              </a:tr>
              <a:tr h="543178">
                <a:tc>
                  <a:txBody>
                    <a:bodyPr/>
                    <a:lstStyle/>
                    <a:p>
                      <a:r>
                        <a:rPr lang="en-US" sz="2500"/>
                        <a:t>Swift, Objective-C</a:t>
                      </a:r>
                    </a:p>
                  </a:txBody>
                  <a:tcPr marL="126347" marR="126347" marT="63195" marB="6319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500" dirty="0"/>
                        <a:t>JavaScript</a:t>
                      </a:r>
                    </a:p>
                  </a:txBody>
                  <a:tcPr marL="126347" marR="126347" marT="63195" marB="63195"/>
                </a:tc>
                <a:extLst>
                  <a:ext uri="{0D108BD9-81ED-4DB2-BD59-A6C34878D82A}">
                    <a16:rowId xmlns:a16="http://schemas.microsoft.com/office/drawing/2014/main" val="3838220053"/>
                  </a:ext>
                </a:extLst>
              </a:tr>
              <a:tr h="5431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500" dirty="0"/>
                        <a:t>More effort but scalable</a:t>
                      </a:r>
                    </a:p>
                  </a:txBody>
                  <a:tcPr marL="126347" marR="126347" marT="63195" marB="6319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500" dirty="0"/>
                        <a:t>Less effort but not scalable</a:t>
                      </a:r>
                    </a:p>
                  </a:txBody>
                  <a:tcPr marL="126347" marR="126347" marT="63195" marB="63195"/>
                </a:tc>
                <a:extLst>
                  <a:ext uri="{0D108BD9-81ED-4DB2-BD59-A6C34878D82A}">
                    <a16:rowId xmlns:a16="http://schemas.microsoft.com/office/drawing/2014/main" val="114800382"/>
                  </a:ext>
                </a:extLst>
              </a:tr>
              <a:tr h="543178">
                <a:tc>
                  <a:txBody>
                    <a:bodyPr/>
                    <a:lstStyle/>
                    <a:p>
                      <a:r>
                        <a:rPr lang="en-US" sz="2500" dirty="0"/>
                        <a:t>Suitable with customizing layout</a:t>
                      </a:r>
                    </a:p>
                  </a:txBody>
                  <a:tcPr marL="126347" marR="126347" marT="63195" marB="63195"/>
                </a:tc>
                <a:tc>
                  <a:txBody>
                    <a:bodyPr/>
                    <a:lstStyle/>
                    <a:p>
                      <a:r>
                        <a:rPr lang="en-US" sz="2500" dirty="0"/>
                        <a:t>Suitable with Apple template layout</a:t>
                      </a:r>
                    </a:p>
                  </a:txBody>
                  <a:tcPr marL="126347" marR="126347" marT="63195" marB="63195"/>
                </a:tc>
                <a:extLst>
                  <a:ext uri="{0D108BD9-81ED-4DB2-BD59-A6C34878D82A}">
                    <a16:rowId xmlns:a16="http://schemas.microsoft.com/office/drawing/2014/main" val="261012458"/>
                  </a:ext>
                </a:extLst>
              </a:tr>
            </a:tbl>
          </a:graphicData>
        </a:graphic>
      </p:graphicFrame>
    </p:spTree>
    <p:extLst>
      <p:ext uri="{BB962C8B-B14F-4D97-AF65-F5344CB8AC3E}">
        <p14:creationId xmlns:p14="http://schemas.microsoft.com/office/powerpoint/2010/main" val="24646640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7898030-BC97-7C4F-8019-7F156CBE65B5}"/>
              </a:ext>
            </a:extLst>
          </p:cNvPr>
          <p:cNvPicPr>
            <a:picLocks noChangeAspect="1"/>
          </p:cNvPicPr>
          <p:nvPr/>
        </p:nvPicPr>
        <p:blipFill>
          <a:blip r:embed="rId3"/>
          <a:stretch>
            <a:fillRect/>
          </a:stretch>
        </p:blipFill>
        <p:spPr>
          <a:xfrm>
            <a:off x="449390" y="2213757"/>
            <a:ext cx="5503935" cy="24745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TextBox 9">
            <a:extLst>
              <a:ext uri="{FF2B5EF4-FFF2-40B4-BE49-F238E27FC236}">
                <a16:creationId xmlns:a16="http://schemas.microsoft.com/office/drawing/2014/main" id="{2ADC8268-20E9-B549-A387-216901695255}"/>
              </a:ext>
            </a:extLst>
          </p:cNvPr>
          <p:cNvSpPr txBox="1"/>
          <p:nvPr/>
        </p:nvSpPr>
        <p:spPr>
          <a:xfrm>
            <a:off x="6193814" y="2789334"/>
            <a:ext cx="1906622" cy="1323439"/>
          </a:xfrm>
          <a:prstGeom prst="rect">
            <a:avLst/>
          </a:prstGeom>
          <a:noFill/>
        </p:spPr>
        <p:txBody>
          <a:bodyPr wrap="square" rtlCol="0">
            <a:spAutoFit/>
          </a:bodyPr>
          <a:lstStyle/>
          <a:p>
            <a:r>
              <a:rPr lang="en-US" sz="8000" b="1" dirty="0"/>
              <a:t>vs</a:t>
            </a:r>
          </a:p>
        </p:txBody>
      </p:sp>
      <p:pic>
        <p:nvPicPr>
          <p:cNvPr id="4" name="Picture 3">
            <a:extLst>
              <a:ext uri="{FF2B5EF4-FFF2-40B4-BE49-F238E27FC236}">
                <a16:creationId xmlns:a16="http://schemas.microsoft.com/office/drawing/2014/main" id="{0D618F24-120B-3545-ADAE-14AC407C6470}"/>
              </a:ext>
            </a:extLst>
          </p:cNvPr>
          <p:cNvPicPr>
            <a:picLocks noChangeAspect="1"/>
          </p:cNvPicPr>
          <p:nvPr/>
        </p:nvPicPr>
        <p:blipFill>
          <a:blip r:embed="rId4"/>
          <a:stretch>
            <a:fillRect/>
          </a:stretch>
        </p:blipFill>
        <p:spPr>
          <a:xfrm>
            <a:off x="7669014" y="745772"/>
            <a:ext cx="4057921" cy="5410561"/>
          </a:xfrm>
          <a:prstGeom prst="rect">
            <a:avLst/>
          </a:prstGeom>
        </p:spPr>
      </p:pic>
    </p:spTree>
    <p:extLst>
      <p:ext uri="{BB962C8B-B14F-4D97-AF65-F5344CB8AC3E}">
        <p14:creationId xmlns:p14="http://schemas.microsoft.com/office/powerpoint/2010/main" val="39573093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12"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1" name="Rectangle 10">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3"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5" name="Rectangle 14">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ECDC67-571C-B348-A870-1BD490B773E6}"/>
              </a:ext>
            </a:extLst>
          </p:cNvPr>
          <p:cNvSpPr>
            <a:spLocks noGrp="1"/>
          </p:cNvSpPr>
          <p:nvPr>
            <p:ph type="title"/>
          </p:nvPr>
        </p:nvSpPr>
        <p:spPr>
          <a:xfrm>
            <a:off x="1720099" y="1653731"/>
            <a:ext cx="9706876" cy="3935906"/>
          </a:xfrm>
        </p:spPr>
        <p:txBody>
          <a:bodyPr vert="horz" lIns="91440" tIns="45720" rIns="91440" bIns="45720" rtlCol="0" anchor="t">
            <a:normAutofit/>
          </a:bodyPr>
          <a:lstStyle/>
          <a:p>
            <a:pPr algn="l"/>
            <a:r>
              <a:rPr lang="en-US" sz="8000" cap="none" dirty="0"/>
              <a:t>Developing </a:t>
            </a:r>
            <a:br>
              <a:rPr lang="en-US" sz="8000" cap="none" dirty="0"/>
            </a:br>
            <a:r>
              <a:rPr lang="en-US" sz="8000" cap="none" dirty="0"/>
              <a:t>Custom Apple TV App</a:t>
            </a:r>
            <a:br>
              <a:rPr lang="en-US" sz="8000" cap="none" dirty="0"/>
            </a:br>
            <a:r>
              <a:rPr lang="en-US" sz="8000" cap="none" dirty="0"/>
              <a:t>On iOS Project</a:t>
            </a:r>
          </a:p>
        </p:txBody>
      </p:sp>
    </p:spTree>
    <p:extLst>
      <p:ext uri="{BB962C8B-B14F-4D97-AF65-F5344CB8AC3E}">
        <p14:creationId xmlns:p14="http://schemas.microsoft.com/office/powerpoint/2010/main" val="21596032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EFBE7-93B4-AA44-82F0-A12376F69D14}"/>
              </a:ext>
            </a:extLst>
          </p:cNvPr>
          <p:cNvSpPr>
            <a:spLocks noGrp="1"/>
          </p:cNvSpPr>
          <p:nvPr>
            <p:ph type="title"/>
          </p:nvPr>
        </p:nvSpPr>
        <p:spPr>
          <a:xfrm>
            <a:off x="643517" y="198412"/>
            <a:ext cx="11045642" cy="972120"/>
          </a:xfrm>
        </p:spPr>
        <p:txBody>
          <a:bodyPr anchor="ctr">
            <a:normAutofit/>
          </a:bodyPr>
          <a:lstStyle/>
          <a:p>
            <a:pPr algn="ctr"/>
            <a:r>
              <a:rPr lang="en-US" dirty="0"/>
              <a:t>Project structure</a:t>
            </a:r>
          </a:p>
        </p:txBody>
      </p:sp>
      <p:sp>
        <p:nvSpPr>
          <p:cNvPr id="4" name="TextBox 3">
            <a:extLst>
              <a:ext uri="{FF2B5EF4-FFF2-40B4-BE49-F238E27FC236}">
                <a16:creationId xmlns:a16="http://schemas.microsoft.com/office/drawing/2014/main" id="{9212AE04-883B-F547-8EE2-485FAB94EBC8}"/>
              </a:ext>
            </a:extLst>
          </p:cNvPr>
          <p:cNvSpPr txBox="1"/>
          <p:nvPr/>
        </p:nvSpPr>
        <p:spPr>
          <a:xfrm>
            <a:off x="6166338" y="5251938"/>
            <a:ext cx="184731" cy="369332"/>
          </a:xfrm>
          <a:prstGeom prst="rect">
            <a:avLst/>
          </a:prstGeom>
          <a:noFill/>
        </p:spPr>
        <p:txBody>
          <a:bodyPr wrap="none" rtlCol="0">
            <a:spAutoFit/>
          </a:bodyPr>
          <a:lstStyle/>
          <a:p>
            <a:endParaRPr lang="en-US"/>
          </a:p>
        </p:txBody>
      </p:sp>
      <p:sp>
        <p:nvSpPr>
          <p:cNvPr id="17" name="Rectangle 16">
            <a:extLst>
              <a:ext uri="{FF2B5EF4-FFF2-40B4-BE49-F238E27FC236}">
                <a16:creationId xmlns:a16="http://schemas.microsoft.com/office/drawing/2014/main" id="{5A726899-E96D-4445-A9FD-87E3706CEB8A}"/>
              </a:ext>
            </a:extLst>
          </p:cNvPr>
          <p:cNvSpPr/>
          <p:nvPr/>
        </p:nvSpPr>
        <p:spPr>
          <a:xfrm>
            <a:off x="589729" y="1595717"/>
            <a:ext cx="11045642" cy="4751293"/>
          </a:xfrm>
          <a:prstGeom prst="rect">
            <a:avLst/>
          </a:prstGeom>
          <a:noFill/>
        </p:spPr>
      </p:sp>
      <p:sp>
        <p:nvSpPr>
          <p:cNvPr id="18" name="Freeform 17">
            <a:extLst>
              <a:ext uri="{FF2B5EF4-FFF2-40B4-BE49-F238E27FC236}">
                <a16:creationId xmlns:a16="http://schemas.microsoft.com/office/drawing/2014/main" id="{6307A290-09D4-5E46-A5EF-A8C88A89DC79}"/>
              </a:ext>
            </a:extLst>
          </p:cNvPr>
          <p:cNvSpPr/>
          <p:nvPr/>
        </p:nvSpPr>
        <p:spPr>
          <a:xfrm>
            <a:off x="589729" y="5492806"/>
            <a:ext cx="2761410" cy="852587"/>
          </a:xfrm>
          <a:custGeom>
            <a:avLst/>
            <a:gdLst>
              <a:gd name="connsiteX0" fmla="*/ 0 w 2761410"/>
              <a:gd name="connsiteY0" fmla="*/ 0 h 852587"/>
              <a:gd name="connsiteX1" fmla="*/ 2761410 w 2761410"/>
              <a:gd name="connsiteY1" fmla="*/ 0 h 852587"/>
              <a:gd name="connsiteX2" fmla="*/ 2761410 w 2761410"/>
              <a:gd name="connsiteY2" fmla="*/ 852587 h 852587"/>
              <a:gd name="connsiteX3" fmla="*/ 0 w 2761410"/>
              <a:gd name="connsiteY3" fmla="*/ 852587 h 852587"/>
              <a:gd name="connsiteX4" fmla="*/ 0 w 2761410"/>
              <a:gd name="connsiteY4" fmla="*/ 0 h 852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1410" h="852587">
                <a:moveTo>
                  <a:pt x="0" y="0"/>
                </a:moveTo>
                <a:lnTo>
                  <a:pt x="2761410" y="0"/>
                </a:lnTo>
                <a:lnTo>
                  <a:pt x="2761410" y="852587"/>
                </a:lnTo>
                <a:lnTo>
                  <a:pt x="0" y="852587"/>
                </a:lnTo>
                <a:lnTo>
                  <a:pt x="0" y="0"/>
                </a:lnTo>
                <a:close/>
              </a:path>
            </a:pathLst>
          </a:custGeom>
        </p:spPr>
        <p:style>
          <a:lnRef idx="1">
            <a:schemeClr val="accent5">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txBody>
          <a:bodyPr spcFirstLastPara="0" vert="horz" wrap="square" lIns="196392" tIns="156464" rIns="196392" bIns="156464" numCol="1" spcCol="1270" anchor="ctr" anchorCtr="0">
            <a:noAutofit/>
          </a:bodyPr>
          <a:lstStyle/>
          <a:p>
            <a:pPr marL="0" lvl="0" indent="0" algn="ctr" defTabSz="977900">
              <a:lnSpc>
                <a:spcPct val="90000"/>
              </a:lnSpc>
              <a:spcBef>
                <a:spcPct val="0"/>
              </a:spcBef>
              <a:spcAft>
                <a:spcPct val="35000"/>
              </a:spcAft>
              <a:buNone/>
            </a:pPr>
            <a:r>
              <a:rPr lang="en-US" sz="2200" b="1" kern="1200" dirty="0"/>
              <a:t>Core Framework</a:t>
            </a:r>
          </a:p>
        </p:txBody>
      </p:sp>
      <p:sp>
        <p:nvSpPr>
          <p:cNvPr id="19" name="Freeform 18">
            <a:extLst>
              <a:ext uri="{FF2B5EF4-FFF2-40B4-BE49-F238E27FC236}">
                <a16:creationId xmlns:a16="http://schemas.microsoft.com/office/drawing/2014/main" id="{13B3C714-6D24-3948-AC23-F7A80A3EE54E}"/>
              </a:ext>
            </a:extLst>
          </p:cNvPr>
          <p:cNvSpPr/>
          <p:nvPr/>
        </p:nvSpPr>
        <p:spPr>
          <a:xfrm>
            <a:off x="3351139" y="5492806"/>
            <a:ext cx="8284231" cy="852587"/>
          </a:xfrm>
          <a:custGeom>
            <a:avLst/>
            <a:gdLst>
              <a:gd name="connsiteX0" fmla="*/ 0 w 8284231"/>
              <a:gd name="connsiteY0" fmla="*/ 0 h 852587"/>
              <a:gd name="connsiteX1" fmla="*/ 8284231 w 8284231"/>
              <a:gd name="connsiteY1" fmla="*/ 0 h 852587"/>
              <a:gd name="connsiteX2" fmla="*/ 8284231 w 8284231"/>
              <a:gd name="connsiteY2" fmla="*/ 852587 h 852587"/>
              <a:gd name="connsiteX3" fmla="*/ 0 w 8284231"/>
              <a:gd name="connsiteY3" fmla="*/ 852587 h 852587"/>
              <a:gd name="connsiteX4" fmla="*/ 0 w 8284231"/>
              <a:gd name="connsiteY4" fmla="*/ 0 h 852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587">
                <a:moveTo>
                  <a:pt x="0" y="0"/>
                </a:moveTo>
                <a:lnTo>
                  <a:pt x="8284231" y="0"/>
                </a:lnTo>
                <a:lnTo>
                  <a:pt x="8284231" y="852587"/>
                </a:lnTo>
                <a:lnTo>
                  <a:pt x="0" y="852587"/>
                </a:lnTo>
                <a:lnTo>
                  <a:pt x="0" y="0"/>
                </a:lnTo>
                <a:close/>
              </a:path>
            </a:pathLst>
          </a:custGeom>
        </p:spPr>
        <p:style>
          <a:lnRef idx="1">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Foundation, </a:t>
            </a:r>
            <a:r>
              <a:rPr lang="en-US" sz="2200" kern="1200" dirty="0" err="1"/>
              <a:t>UIKit</a:t>
            </a:r>
            <a:r>
              <a:rPr lang="en-US" sz="2200" kern="1200" dirty="0"/>
              <a:t>, </a:t>
            </a:r>
            <a:r>
              <a:rPr lang="en-US" sz="2200" kern="1200" dirty="0" err="1"/>
              <a:t>CoreData</a:t>
            </a:r>
            <a:r>
              <a:rPr lang="en-US" sz="2200" kern="1200" dirty="0"/>
              <a:t>, </a:t>
            </a:r>
            <a:r>
              <a:rPr lang="en-US" sz="2200" kern="1200" dirty="0" err="1"/>
              <a:t>etc</a:t>
            </a:r>
            <a:endParaRPr lang="en-US" sz="2200" kern="1200" dirty="0"/>
          </a:p>
        </p:txBody>
      </p:sp>
      <p:sp>
        <p:nvSpPr>
          <p:cNvPr id="20" name="Freeform 19">
            <a:extLst>
              <a:ext uri="{FF2B5EF4-FFF2-40B4-BE49-F238E27FC236}">
                <a16:creationId xmlns:a16="http://schemas.microsoft.com/office/drawing/2014/main" id="{593F1382-7EE8-D64F-ACFD-EFD0A5DFC858}"/>
              </a:ext>
            </a:extLst>
          </p:cNvPr>
          <p:cNvSpPr/>
          <p:nvPr/>
        </p:nvSpPr>
        <p:spPr>
          <a:xfrm>
            <a:off x="589729" y="4194315"/>
            <a:ext cx="2761410" cy="1311281"/>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2944118"/>
              <a:satOff val="9586"/>
              <a:lumOff val="3333"/>
              <a:alphaOff val="0"/>
            </a:schemeClr>
          </a:lnRef>
          <a:fillRef idx="3">
            <a:schemeClr val="accent5">
              <a:hueOff val="2944118"/>
              <a:satOff val="9586"/>
              <a:lumOff val="3333"/>
              <a:alphaOff val="0"/>
            </a:schemeClr>
          </a:fillRef>
          <a:effectRef idx="2">
            <a:schemeClr val="accent5">
              <a:hueOff val="2944118"/>
              <a:satOff val="9586"/>
              <a:lumOff val="3333"/>
              <a:alphaOff val="0"/>
            </a:schemeClr>
          </a:effectRef>
          <a:fontRef idx="minor">
            <a:schemeClr val="lt1"/>
          </a:fontRef>
        </p:style>
        <p:txBody>
          <a:bodyPr spcFirstLastPara="0" vert="horz" wrap="square" lIns="196392" tIns="156464" rIns="196392" bIns="615413" numCol="1" spcCol="1270" anchor="ctr" anchorCtr="0">
            <a:noAutofit/>
          </a:bodyPr>
          <a:lstStyle/>
          <a:p>
            <a:pPr marL="0" lvl="0" indent="0" algn="ctr" defTabSz="977900">
              <a:lnSpc>
                <a:spcPct val="90000"/>
              </a:lnSpc>
              <a:spcBef>
                <a:spcPct val="0"/>
              </a:spcBef>
              <a:spcAft>
                <a:spcPct val="35000"/>
              </a:spcAft>
              <a:buNone/>
            </a:pPr>
            <a:r>
              <a:rPr lang="en-US" sz="2200" b="1" kern="1200" dirty="0"/>
              <a:t>Third Party Libraries</a:t>
            </a:r>
          </a:p>
        </p:txBody>
      </p:sp>
      <p:sp>
        <p:nvSpPr>
          <p:cNvPr id="21" name="Freeform 20">
            <a:extLst>
              <a:ext uri="{FF2B5EF4-FFF2-40B4-BE49-F238E27FC236}">
                <a16:creationId xmlns:a16="http://schemas.microsoft.com/office/drawing/2014/main" id="{EB970C22-CEE9-3E46-9EE9-BCDEEB4BDEE7}"/>
              </a:ext>
            </a:extLst>
          </p:cNvPr>
          <p:cNvSpPr/>
          <p:nvPr/>
        </p:nvSpPr>
        <p:spPr>
          <a:xfrm>
            <a:off x="3351139" y="4194315"/>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2926864"/>
              <a:satOff val="9822"/>
              <a:lumOff val="1005"/>
              <a:alphaOff val="0"/>
            </a:schemeClr>
          </a:lnRef>
          <a:fillRef idx="1">
            <a:schemeClr val="accent5">
              <a:tint val="40000"/>
              <a:alpha val="90000"/>
              <a:hueOff val="2926864"/>
              <a:satOff val="9822"/>
              <a:lumOff val="1005"/>
              <a:alphaOff val="0"/>
            </a:schemeClr>
          </a:fillRef>
          <a:effectRef idx="0">
            <a:schemeClr val="accent5">
              <a:tint val="40000"/>
              <a:alpha val="90000"/>
              <a:hueOff val="2926864"/>
              <a:satOff val="9822"/>
              <a:lumOff val="1005"/>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Install from </a:t>
            </a:r>
            <a:r>
              <a:rPr lang="en-US" sz="2200" kern="1200" dirty="0" err="1"/>
              <a:t>CocoaPods</a:t>
            </a:r>
            <a:r>
              <a:rPr lang="en-US" sz="2200" kern="1200" dirty="0"/>
              <a:t>, Carthage or import Framework directly</a:t>
            </a:r>
          </a:p>
        </p:txBody>
      </p:sp>
      <p:sp>
        <p:nvSpPr>
          <p:cNvPr id="22" name="Freeform 21">
            <a:extLst>
              <a:ext uri="{FF2B5EF4-FFF2-40B4-BE49-F238E27FC236}">
                <a16:creationId xmlns:a16="http://schemas.microsoft.com/office/drawing/2014/main" id="{2F2058A1-D87B-1542-8F6A-BB740AA988E4}"/>
              </a:ext>
            </a:extLst>
          </p:cNvPr>
          <p:cNvSpPr/>
          <p:nvPr/>
        </p:nvSpPr>
        <p:spPr>
          <a:xfrm>
            <a:off x="589728" y="2895823"/>
            <a:ext cx="2761411" cy="1311280"/>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5888237"/>
              <a:satOff val="19172"/>
              <a:lumOff val="6667"/>
              <a:alphaOff val="0"/>
            </a:schemeClr>
          </a:lnRef>
          <a:fillRef idx="3">
            <a:schemeClr val="accent5">
              <a:hueOff val="5888237"/>
              <a:satOff val="19172"/>
              <a:lumOff val="6667"/>
              <a:alphaOff val="0"/>
            </a:schemeClr>
          </a:fillRef>
          <a:effectRef idx="2">
            <a:schemeClr val="accent5">
              <a:hueOff val="5888237"/>
              <a:satOff val="19172"/>
              <a:lumOff val="6667"/>
              <a:alphaOff val="0"/>
            </a:schemeClr>
          </a:effectRef>
          <a:fontRef idx="minor">
            <a:schemeClr val="lt1"/>
          </a:fontRef>
        </p:style>
        <p:txBody>
          <a:bodyPr spcFirstLastPara="0" vert="horz" wrap="square" lIns="196393" tIns="156464" rIns="196392" bIns="615412" numCol="1" spcCol="1270" anchor="ctr" anchorCtr="0">
            <a:noAutofit/>
          </a:bodyPr>
          <a:lstStyle/>
          <a:p>
            <a:pPr marL="0" lvl="0" indent="0" algn="ctr" defTabSz="977900">
              <a:lnSpc>
                <a:spcPct val="90000"/>
              </a:lnSpc>
              <a:spcBef>
                <a:spcPct val="0"/>
              </a:spcBef>
              <a:spcAft>
                <a:spcPct val="35000"/>
              </a:spcAft>
              <a:buNone/>
            </a:pPr>
            <a:r>
              <a:rPr lang="en-US" sz="2200" b="1" kern="1200"/>
              <a:t>Business Logic</a:t>
            </a:r>
          </a:p>
        </p:txBody>
      </p:sp>
      <p:sp>
        <p:nvSpPr>
          <p:cNvPr id="23" name="Freeform 22">
            <a:extLst>
              <a:ext uri="{FF2B5EF4-FFF2-40B4-BE49-F238E27FC236}">
                <a16:creationId xmlns:a16="http://schemas.microsoft.com/office/drawing/2014/main" id="{E8280CEA-34D1-084E-824B-F66070EC4B42}"/>
              </a:ext>
            </a:extLst>
          </p:cNvPr>
          <p:cNvSpPr/>
          <p:nvPr/>
        </p:nvSpPr>
        <p:spPr>
          <a:xfrm>
            <a:off x="3351139" y="2895823"/>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5853729"/>
              <a:satOff val="19645"/>
              <a:lumOff val="2009"/>
              <a:alphaOff val="0"/>
            </a:schemeClr>
          </a:lnRef>
          <a:fillRef idx="1">
            <a:schemeClr val="accent5">
              <a:tint val="40000"/>
              <a:alpha val="90000"/>
              <a:hueOff val="5853729"/>
              <a:satOff val="19645"/>
              <a:lumOff val="2009"/>
              <a:alphaOff val="0"/>
            </a:schemeClr>
          </a:fillRef>
          <a:effectRef idx="0">
            <a:schemeClr val="accent5">
              <a:tint val="40000"/>
              <a:alpha val="90000"/>
              <a:hueOff val="5853729"/>
              <a:satOff val="19645"/>
              <a:lumOff val="2009"/>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API Service, Deep Link, Analytics, Calculation, </a:t>
            </a:r>
            <a:r>
              <a:rPr lang="en-US" sz="2200" kern="1200" dirty="0" err="1"/>
              <a:t>etc</a:t>
            </a:r>
            <a:endParaRPr lang="en-US" sz="2200" kern="1200" dirty="0"/>
          </a:p>
        </p:txBody>
      </p:sp>
      <p:sp>
        <p:nvSpPr>
          <p:cNvPr id="24" name="Freeform 23">
            <a:extLst>
              <a:ext uri="{FF2B5EF4-FFF2-40B4-BE49-F238E27FC236}">
                <a16:creationId xmlns:a16="http://schemas.microsoft.com/office/drawing/2014/main" id="{93E99CD6-86C6-3446-8E61-7C622B6A9D56}"/>
              </a:ext>
            </a:extLst>
          </p:cNvPr>
          <p:cNvSpPr/>
          <p:nvPr/>
        </p:nvSpPr>
        <p:spPr>
          <a:xfrm>
            <a:off x="589729" y="1597332"/>
            <a:ext cx="2761410" cy="1311281"/>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8832355"/>
              <a:satOff val="28758"/>
              <a:lumOff val="10000"/>
              <a:alphaOff val="0"/>
            </a:schemeClr>
          </a:lnRef>
          <a:fillRef idx="3">
            <a:schemeClr val="accent5">
              <a:hueOff val="8832355"/>
              <a:satOff val="28758"/>
              <a:lumOff val="10000"/>
              <a:alphaOff val="0"/>
            </a:schemeClr>
          </a:fillRef>
          <a:effectRef idx="2">
            <a:schemeClr val="accent5">
              <a:hueOff val="8832355"/>
              <a:satOff val="28758"/>
              <a:lumOff val="10000"/>
              <a:alphaOff val="0"/>
            </a:schemeClr>
          </a:effectRef>
          <a:fontRef idx="minor">
            <a:schemeClr val="lt1"/>
          </a:fontRef>
        </p:style>
        <p:txBody>
          <a:bodyPr spcFirstLastPara="0" vert="horz" wrap="square" lIns="196392" tIns="156464" rIns="196392" bIns="615413" numCol="1" spcCol="1270" anchor="ctr" anchorCtr="0">
            <a:noAutofit/>
          </a:bodyPr>
          <a:lstStyle/>
          <a:p>
            <a:pPr marL="0" lvl="0" indent="0" algn="ctr" defTabSz="977900">
              <a:lnSpc>
                <a:spcPct val="90000"/>
              </a:lnSpc>
              <a:spcBef>
                <a:spcPct val="0"/>
              </a:spcBef>
              <a:spcAft>
                <a:spcPct val="35000"/>
              </a:spcAft>
              <a:buNone/>
            </a:pPr>
            <a:r>
              <a:rPr lang="en-US" sz="2200" b="1" kern="1200"/>
              <a:t>UI</a:t>
            </a:r>
          </a:p>
        </p:txBody>
      </p:sp>
      <p:sp>
        <p:nvSpPr>
          <p:cNvPr id="25" name="Freeform 24">
            <a:extLst>
              <a:ext uri="{FF2B5EF4-FFF2-40B4-BE49-F238E27FC236}">
                <a16:creationId xmlns:a16="http://schemas.microsoft.com/office/drawing/2014/main" id="{FF0B5240-7492-E145-AB62-4A8707CA0575}"/>
              </a:ext>
            </a:extLst>
          </p:cNvPr>
          <p:cNvSpPr/>
          <p:nvPr/>
        </p:nvSpPr>
        <p:spPr>
          <a:xfrm>
            <a:off x="3351139" y="1609844"/>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8780593"/>
              <a:satOff val="29467"/>
              <a:lumOff val="3014"/>
              <a:alphaOff val="0"/>
            </a:schemeClr>
          </a:lnRef>
          <a:fillRef idx="1">
            <a:schemeClr val="accent5">
              <a:tint val="40000"/>
              <a:alpha val="90000"/>
              <a:hueOff val="8780593"/>
              <a:satOff val="29467"/>
              <a:lumOff val="3014"/>
              <a:alphaOff val="0"/>
            </a:schemeClr>
          </a:fillRef>
          <a:effectRef idx="0">
            <a:schemeClr val="accent5">
              <a:tint val="40000"/>
              <a:alpha val="90000"/>
              <a:hueOff val="8780593"/>
              <a:satOff val="29467"/>
              <a:lumOff val="3014"/>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User Interface, User Action Handler</a:t>
            </a:r>
          </a:p>
        </p:txBody>
      </p:sp>
    </p:spTree>
    <p:extLst>
      <p:ext uri="{BB962C8B-B14F-4D97-AF65-F5344CB8AC3E}">
        <p14:creationId xmlns:p14="http://schemas.microsoft.com/office/powerpoint/2010/main" val="52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24" grpId="0" animBg="1"/>
      <p:bldP spid="25" grpId="0" animBg="1"/>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EFBE7-93B4-AA44-82F0-A12376F69D14}"/>
              </a:ext>
            </a:extLst>
          </p:cNvPr>
          <p:cNvSpPr>
            <a:spLocks noGrp="1"/>
          </p:cNvSpPr>
          <p:nvPr>
            <p:ph type="title"/>
          </p:nvPr>
        </p:nvSpPr>
        <p:spPr>
          <a:xfrm>
            <a:off x="643517" y="198412"/>
            <a:ext cx="11045642" cy="972120"/>
          </a:xfrm>
        </p:spPr>
        <p:txBody>
          <a:bodyPr anchor="ctr">
            <a:normAutofit/>
          </a:bodyPr>
          <a:lstStyle/>
          <a:p>
            <a:pPr algn="ctr"/>
            <a:r>
              <a:rPr lang="en-US" dirty="0"/>
              <a:t>Reusability</a:t>
            </a:r>
          </a:p>
        </p:txBody>
      </p:sp>
      <p:sp>
        <p:nvSpPr>
          <p:cNvPr id="4" name="TextBox 3">
            <a:extLst>
              <a:ext uri="{FF2B5EF4-FFF2-40B4-BE49-F238E27FC236}">
                <a16:creationId xmlns:a16="http://schemas.microsoft.com/office/drawing/2014/main" id="{9212AE04-883B-F547-8EE2-485FAB94EBC8}"/>
              </a:ext>
            </a:extLst>
          </p:cNvPr>
          <p:cNvSpPr txBox="1"/>
          <p:nvPr/>
        </p:nvSpPr>
        <p:spPr>
          <a:xfrm>
            <a:off x="6166338" y="5251938"/>
            <a:ext cx="184731" cy="369332"/>
          </a:xfrm>
          <a:prstGeom prst="rect">
            <a:avLst/>
          </a:prstGeom>
          <a:noFill/>
        </p:spPr>
        <p:txBody>
          <a:bodyPr wrap="none" rtlCol="0">
            <a:spAutoFit/>
          </a:bodyPr>
          <a:lstStyle/>
          <a:p>
            <a:endParaRPr lang="en-US"/>
          </a:p>
        </p:txBody>
      </p:sp>
      <p:sp>
        <p:nvSpPr>
          <p:cNvPr id="5" name="Rectangle 4">
            <a:extLst>
              <a:ext uri="{FF2B5EF4-FFF2-40B4-BE49-F238E27FC236}">
                <a16:creationId xmlns:a16="http://schemas.microsoft.com/office/drawing/2014/main" id="{A55A33AE-3278-0940-BC3D-10075307C5CC}"/>
              </a:ext>
            </a:extLst>
          </p:cNvPr>
          <p:cNvSpPr/>
          <p:nvPr/>
        </p:nvSpPr>
        <p:spPr>
          <a:xfrm>
            <a:off x="589729" y="1595717"/>
            <a:ext cx="11045642" cy="4751293"/>
          </a:xfrm>
          <a:prstGeom prst="rect">
            <a:avLst/>
          </a:prstGeom>
          <a:noFill/>
        </p:spPr>
      </p:sp>
      <p:sp>
        <p:nvSpPr>
          <p:cNvPr id="7" name="Freeform 6">
            <a:extLst>
              <a:ext uri="{FF2B5EF4-FFF2-40B4-BE49-F238E27FC236}">
                <a16:creationId xmlns:a16="http://schemas.microsoft.com/office/drawing/2014/main" id="{C8D5C9A3-579D-CB4B-AD70-D3D63AABF866}"/>
              </a:ext>
            </a:extLst>
          </p:cNvPr>
          <p:cNvSpPr/>
          <p:nvPr/>
        </p:nvSpPr>
        <p:spPr>
          <a:xfrm>
            <a:off x="589729" y="5492806"/>
            <a:ext cx="2761410" cy="852587"/>
          </a:xfrm>
          <a:custGeom>
            <a:avLst/>
            <a:gdLst>
              <a:gd name="connsiteX0" fmla="*/ 0 w 2761410"/>
              <a:gd name="connsiteY0" fmla="*/ 0 h 852587"/>
              <a:gd name="connsiteX1" fmla="*/ 2761410 w 2761410"/>
              <a:gd name="connsiteY1" fmla="*/ 0 h 852587"/>
              <a:gd name="connsiteX2" fmla="*/ 2761410 w 2761410"/>
              <a:gd name="connsiteY2" fmla="*/ 852587 h 852587"/>
              <a:gd name="connsiteX3" fmla="*/ 0 w 2761410"/>
              <a:gd name="connsiteY3" fmla="*/ 852587 h 852587"/>
              <a:gd name="connsiteX4" fmla="*/ 0 w 2761410"/>
              <a:gd name="connsiteY4" fmla="*/ 0 h 852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1410" h="852587">
                <a:moveTo>
                  <a:pt x="0" y="0"/>
                </a:moveTo>
                <a:lnTo>
                  <a:pt x="2761410" y="0"/>
                </a:lnTo>
                <a:lnTo>
                  <a:pt x="2761410" y="852587"/>
                </a:lnTo>
                <a:lnTo>
                  <a:pt x="0" y="852587"/>
                </a:lnTo>
                <a:lnTo>
                  <a:pt x="0" y="0"/>
                </a:lnTo>
                <a:close/>
              </a:path>
            </a:pathLst>
          </a:custGeom>
        </p:spPr>
        <p:style>
          <a:lnRef idx="1">
            <a:schemeClr val="accent5">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txBody>
          <a:bodyPr spcFirstLastPara="0" vert="horz" wrap="square" lIns="196392" tIns="156464" rIns="196392" bIns="156464" numCol="1" spcCol="1270" anchor="ctr" anchorCtr="0">
            <a:noAutofit/>
          </a:bodyPr>
          <a:lstStyle/>
          <a:p>
            <a:pPr marL="0" lvl="0" indent="0" algn="ctr" defTabSz="977900">
              <a:lnSpc>
                <a:spcPct val="90000"/>
              </a:lnSpc>
              <a:spcBef>
                <a:spcPct val="0"/>
              </a:spcBef>
              <a:spcAft>
                <a:spcPct val="35000"/>
              </a:spcAft>
              <a:buNone/>
            </a:pPr>
            <a:r>
              <a:rPr lang="en-US" sz="2200" b="1" kern="1200"/>
              <a:t>Core Framework</a:t>
            </a:r>
          </a:p>
        </p:txBody>
      </p:sp>
      <p:sp>
        <p:nvSpPr>
          <p:cNvPr id="8" name="Freeform 7">
            <a:extLst>
              <a:ext uri="{FF2B5EF4-FFF2-40B4-BE49-F238E27FC236}">
                <a16:creationId xmlns:a16="http://schemas.microsoft.com/office/drawing/2014/main" id="{B758E0DA-E5AB-B548-98F7-3A6293067C3B}"/>
              </a:ext>
            </a:extLst>
          </p:cNvPr>
          <p:cNvSpPr/>
          <p:nvPr/>
        </p:nvSpPr>
        <p:spPr>
          <a:xfrm>
            <a:off x="3351139" y="5492806"/>
            <a:ext cx="8284231" cy="852587"/>
          </a:xfrm>
          <a:custGeom>
            <a:avLst/>
            <a:gdLst>
              <a:gd name="connsiteX0" fmla="*/ 0 w 8284231"/>
              <a:gd name="connsiteY0" fmla="*/ 0 h 852587"/>
              <a:gd name="connsiteX1" fmla="*/ 8284231 w 8284231"/>
              <a:gd name="connsiteY1" fmla="*/ 0 h 852587"/>
              <a:gd name="connsiteX2" fmla="*/ 8284231 w 8284231"/>
              <a:gd name="connsiteY2" fmla="*/ 852587 h 852587"/>
              <a:gd name="connsiteX3" fmla="*/ 0 w 8284231"/>
              <a:gd name="connsiteY3" fmla="*/ 852587 h 852587"/>
              <a:gd name="connsiteX4" fmla="*/ 0 w 8284231"/>
              <a:gd name="connsiteY4" fmla="*/ 0 h 852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587">
                <a:moveTo>
                  <a:pt x="0" y="0"/>
                </a:moveTo>
                <a:lnTo>
                  <a:pt x="8284231" y="0"/>
                </a:lnTo>
                <a:lnTo>
                  <a:pt x="8284231" y="852587"/>
                </a:lnTo>
                <a:lnTo>
                  <a:pt x="0" y="852587"/>
                </a:lnTo>
                <a:lnTo>
                  <a:pt x="0" y="0"/>
                </a:lnTo>
                <a:close/>
              </a:path>
            </a:pathLst>
          </a:custGeom>
        </p:spPr>
        <p:style>
          <a:lnRef idx="1">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Most of them unless the device does not support</a:t>
            </a:r>
          </a:p>
          <a:p>
            <a:pPr marL="0" lvl="0" indent="0" algn="l" defTabSz="977900">
              <a:lnSpc>
                <a:spcPct val="90000"/>
              </a:lnSpc>
              <a:spcBef>
                <a:spcPct val="0"/>
              </a:spcBef>
              <a:spcAft>
                <a:spcPct val="35000"/>
              </a:spcAft>
              <a:buNone/>
            </a:pPr>
            <a:r>
              <a:rPr lang="en-US" sz="2200" b="1" i="1" kern="1200" dirty="0" err="1"/>
              <a:t>WebKit</a:t>
            </a:r>
            <a:r>
              <a:rPr lang="en-US" sz="2200" b="1" i="1" kern="1200" dirty="0"/>
              <a:t>, </a:t>
            </a:r>
            <a:r>
              <a:rPr lang="en-US" sz="2200" b="1" i="1" kern="1200" dirty="0" err="1"/>
              <a:t>BiometricKit</a:t>
            </a:r>
            <a:r>
              <a:rPr lang="en-US" sz="2200" b="1" i="1" kern="1200" dirty="0"/>
              <a:t> </a:t>
            </a:r>
            <a:r>
              <a:rPr lang="en-US" sz="2200" kern="1200" dirty="0"/>
              <a:t>on iOS &lt;&gt; </a:t>
            </a:r>
            <a:r>
              <a:rPr lang="en-US" sz="2200" b="1" i="1" kern="1200" dirty="0" err="1"/>
              <a:t>TVUIKit</a:t>
            </a:r>
            <a:r>
              <a:rPr lang="en-US" sz="2200" b="1" i="1" kern="1200" dirty="0"/>
              <a:t>, </a:t>
            </a:r>
            <a:r>
              <a:rPr lang="en-US" sz="2200" b="1" i="1" kern="1200" dirty="0" err="1"/>
              <a:t>TVServices</a:t>
            </a:r>
            <a:r>
              <a:rPr lang="en-US" sz="2200" b="1" i="1" kern="1200" dirty="0"/>
              <a:t> </a:t>
            </a:r>
            <a:r>
              <a:rPr lang="en-US" sz="2200" kern="1200" dirty="0"/>
              <a:t>on </a:t>
            </a:r>
            <a:r>
              <a:rPr lang="en-US" sz="2200" kern="1200" dirty="0" err="1"/>
              <a:t>tvOS</a:t>
            </a:r>
            <a:endParaRPr lang="en-US" sz="2200" kern="1200" dirty="0"/>
          </a:p>
        </p:txBody>
      </p:sp>
      <p:sp>
        <p:nvSpPr>
          <p:cNvPr id="9" name="Freeform 8">
            <a:extLst>
              <a:ext uri="{FF2B5EF4-FFF2-40B4-BE49-F238E27FC236}">
                <a16:creationId xmlns:a16="http://schemas.microsoft.com/office/drawing/2014/main" id="{D781B6B4-F7ED-444B-9762-2689AE5AAE44}"/>
              </a:ext>
            </a:extLst>
          </p:cNvPr>
          <p:cNvSpPr/>
          <p:nvPr/>
        </p:nvSpPr>
        <p:spPr>
          <a:xfrm>
            <a:off x="589729" y="4194315"/>
            <a:ext cx="2761410" cy="1311281"/>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2944118"/>
              <a:satOff val="9586"/>
              <a:lumOff val="3333"/>
              <a:alphaOff val="0"/>
            </a:schemeClr>
          </a:lnRef>
          <a:fillRef idx="3">
            <a:schemeClr val="accent5">
              <a:hueOff val="2944118"/>
              <a:satOff val="9586"/>
              <a:lumOff val="3333"/>
              <a:alphaOff val="0"/>
            </a:schemeClr>
          </a:fillRef>
          <a:effectRef idx="2">
            <a:schemeClr val="accent5">
              <a:hueOff val="2944118"/>
              <a:satOff val="9586"/>
              <a:lumOff val="3333"/>
              <a:alphaOff val="0"/>
            </a:schemeClr>
          </a:effectRef>
          <a:fontRef idx="minor">
            <a:schemeClr val="lt1"/>
          </a:fontRef>
        </p:style>
        <p:txBody>
          <a:bodyPr spcFirstLastPara="0" vert="horz" wrap="square" lIns="196392" tIns="156464" rIns="196392" bIns="615413" numCol="1" spcCol="1270" anchor="ctr" anchorCtr="0">
            <a:noAutofit/>
          </a:bodyPr>
          <a:lstStyle/>
          <a:p>
            <a:pPr marL="0" lvl="0" indent="0" algn="ctr" defTabSz="977900">
              <a:lnSpc>
                <a:spcPct val="90000"/>
              </a:lnSpc>
              <a:spcBef>
                <a:spcPct val="0"/>
              </a:spcBef>
              <a:spcAft>
                <a:spcPct val="35000"/>
              </a:spcAft>
              <a:buNone/>
            </a:pPr>
            <a:r>
              <a:rPr lang="en-US" sz="2200" b="1" kern="1200" dirty="0"/>
              <a:t>Third Party Libraries</a:t>
            </a:r>
          </a:p>
        </p:txBody>
      </p:sp>
      <p:sp>
        <p:nvSpPr>
          <p:cNvPr id="10" name="Freeform 9">
            <a:extLst>
              <a:ext uri="{FF2B5EF4-FFF2-40B4-BE49-F238E27FC236}">
                <a16:creationId xmlns:a16="http://schemas.microsoft.com/office/drawing/2014/main" id="{4A4866B7-A739-5443-81A7-6298ED3277F6}"/>
              </a:ext>
            </a:extLst>
          </p:cNvPr>
          <p:cNvSpPr/>
          <p:nvPr/>
        </p:nvSpPr>
        <p:spPr>
          <a:xfrm>
            <a:off x="3351139" y="4194315"/>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2926864"/>
              <a:satOff val="9822"/>
              <a:lumOff val="1005"/>
              <a:alphaOff val="0"/>
            </a:schemeClr>
          </a:lnRef>
          <a:fillRef idx="1">
            <a:schemeClr val="accent5">
              <a:tint val="40000"/>
              <a:alpha val="90000"/>
              <a:hueOff val="2926864"/>
              <a:satOff val="9822"/>
              <a:lumOff val="1005"/>
              <a:alphaOff val="0"/>
            </a:schemeClr>
          </a:fillRef>
          <a:effectRef idx="0">
            <a:schemeClr val="accent5">
              <a:tint val="40000"/>
              <a:alpha val="90000"/>
              <a:hueOff val="2926864"/>
              <a:satOff val="9822"/>
              <a:lumOff val="1005"/>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Most of them, except libraries from unsupported framework</a:t>
            </a:r>
          </a:p>
          <a:p>
            <a:pPr marL="0" lvl="0" indent="0" algn="l" defTabSz="977900">
              <a:lnSpc>
                <a:spcPct val="90000"/>
              </a:lnSpc>
              <a:spcBef>
                <a:spcPct val="0"/>
              </a:spcBef>
              <a:spcAft>
                <a:spcPct val="35000"/>
              </a:spcAft>
              <a:buNone/>
            </a:pPr>
            <a:r>
              <a:rPr lang="en-US" sz="2200" kern="1200" dirty="0"/>
              <a:t>Including </a:t>
            </a:r>
            <a:r>
              <a:rPr lang="en-US" sz="2200" b="1" i="1" kern="1200" dirty="0" err="1"/>
              <a:t>RxSwift</a:t>
            </a:r>
            <a:r>
              <a:rPr lang="en-US" sz="2200" b="1" i="1" kern="1200" dirty="0"/>
              <a:t>, </a:t>
            </a:r>
            <a:r>
              <a:rPr lang="en-US" sz="2200" b="1" i="1" kern="1200" dirty="0" err="1"/>
              <a:t>Alamofire</a:t>
            </a:r>
            <a:r>
              <a:rPr lang="en-US" sz="2200" b="1" i="1" kern="1200" dirty="0"/>
              <a:t>, </a:t>
            </a:r>
            <a:r>
              <a:rPr lang="en-US" sz="2200" b="1" i="1" kern="1200" dirty="0" err="1"/>
              <a:t>SwiftyJSON</a:t>
            </a:r>
            <a:r>
              <a:rPr lang="en-US" sz="2200" b="1" i="1" kern="1200" dirty="0"/>
              <a:t>, </a:t>
            </a:r>
            <a:r>
              <a:rPr lang="en-US" sz="2200" b="1" i="1" kern="1200" dirty="0" err="1"/>
              <a:t>Crashlytics</a:t>
            </a:r>
            <a:r>
              <a:rPr lang="en-US" sz="2200" kern="1200" dirty="0"/>
              <a:t>, </a:t>
            </a:r>
            <a:r>
              <a:rPr lang="en-US" sz="2200" kern="1200" dirty="0" err="1"/>
              <a:t>etc</a:t>
            </a:r>
            <a:endParaRPr lang="en-US" sz="2200" kern="1200" dirty="0"/>
          </a:p>
        </p:txBody>
      </p:sp>
      <p:sp>
        <p:nvSpPr>
          <p:cNvPr id="11" name="Freeform 10">
            <a:extLst>
              <a:ext uri="{FF2B5EF4-FFF2-40B4-BE49-F238E27FC236}">
                <a16:creationId xmlns:a16="http://schemas.microsoft.com/office/drawing/2014/main" id="{B314DB70-5A91-DA44-9DDA-73735B26BC02}"/>
              </a:ext>
            </a:extLst>
          </p:cNvPr>
          <p:cNvSpPr/>
          <p:nvPr/>
        </p:nvSpPr>
        <p:spPr>
          <a:xfrm>
            <a:off x="589728" y="2895823"/>
            <a:ext cx="2761411" cy="1311280"/>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5888237"/>
              <a:satOff val="19172"/>
              <a:lumOff val="6667"/>
              <a:alphaOff val="0"/>
            </a:schemeClr>
          </a:lnRef>
          <a:fillRef idx="3">
            <a:schemeClr val="accent5">
              <a:hueOff val="5888237"/>
              <a:satOff val="19172"/>
              <a:lumOff val="6667"/>
              <a:alphaOff val="0"/>
            </a:schemeClr>
          </a:fillRef>
          <a:effectRef idx="2">
            <a:schemeClr val="accent5">
              <a:hueOff val="5888237"/>
              <a:satOff val="19172"/>
              <a:lumOff val="6667"/>
              <a:alphaOff val="0"/>
            </a:schemeClr>
          </a:effectRef>
          <a:fontRef idx="minor">
            <a:schemeClr val="lt1"/>
          </a:fontRef>
        </p:style>
        <p:txBody>
          <a:bodyPr spcFirstLastPara="0" vert="horz" wrap="square" lIns="196393" tIns="156464" rIns="196392" bIns="615412" numCol="1" spcCol="1270" anchor="ctr" anchorCtr="0">
            <a:noAutofit/>
          </a:bodyPr>
          <a:lstStyle/>
          <a:p>
            <a:pPr marL="0" lvl="0" indent="0" algn="ctr" defTabSz="977900">
              <a:lnSpc>
                <a:spcPct val="90000"/>
              </a:lnSpc>
              <a:spcBef>
                <a:spcPct val="0"/>
              </a:spcBef>
              <a:spcAft>
                <a:spcPct val="35000"/>
              </a:spcAft>
              <a:buNone/>
            </a:pPr>
            <a:r>
              <a:rPr lang="en-US" sz="2200" b="1" kern="1200"/>
              <a:t>Business Logic</a:t>
            </a:r>
          </a:p>
        </p:txBody>
      </p:sp>
      <p:sp>
        <p:nvSpPr>
          <p:cNvPr id="12" name="Freeform 11">
            <a:extLst>
              <a:ext uri="{FF2B5EF4-FFF2-40B4-BE49-F238E27FC236}">
                <a16:creationId xmlns:a16="http://schemas.microsoft.com/office/drawing/2014/main" id="{544BC6AC-44A9-1849-A081-2D084D1A24B5}"/>
              </a:ext>
            </a:extLst>
          </p:cNvPr>
          <p:cNvSpPr/>
          <p:nvPr/>
        </p:nvSpPr>
        <p:spPr>
          <a:xfrm>
            <a:off x="3351139" y="2895823"/>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5853729"/>
              <a:satOff val="19645"/>
              <a:lumOff val="2009"/>
              <a:alphaOff val="0"/>
            </a:schemeClr>
          </a:lnRef>
          <a:fillRef idx="1">
            <a:schemeClr val="accent5">
              <a:tint val="40000"/>
              <a:alpha val="90000"/>
              <a:hueOff val="5853729"/>
              <a:satOff val="19645"/>
              <a:lumOff val="2009"/>
              <a:alphaOff val="0"/>
            </a:schemeClr>
          </a:fillRef>
          <a:effectRef idx="0">
            <a:schemeClr val="accent5">
              <a:tint val="40000"/>
              <a:alpha val="90000"/>
              <a:hueOff val="5853729"/>
              <a:satOff val="19645"/>
              <a:lumOff val="2009"/>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Most of them, as well as the feature is adaptable on the device</a:t>
            </a:r>
          </a:p>
          <a:p>
            <a:pPr marL="0" lvl="0" indent="0" algn="l" defTabSz="977900">
              <a:lnSpc>
                <a:spcPct val="90000"/>
              </a:lnSpc>
              <a:spcBef>
                <a:spcPct val="0"/>
              </a:spcBef>
              <a:spcAft>
                <a:spcPct val="35000"/>
              </a:spcAft>
              <a:buNone/>
            </a:pPr>
            <a:r>
              <a:rPr lang="en-US" sz="2200" dirty="0"/>
              <a:t>Authentication logic, Payment logic, API Service logic, </a:t>
            </a:r>
            <a:r>
              <a:rPr lang="en-US" sz="2200" dirty="0" err="1"/>
              <a:t>etc</a:t>
            </a:r>
            <a:endParaRPr lang="en-US" sz="2200" kern="1200" dirty="0"/>
          </a:p>
        </p:txBody>
      </p:sp>
      <p:sp>
        <p:nvSpPr>
          <p:cNvPr id="13" name="Freeform 12">
            <a:extLst>
              <a:ext uri="{FF2B5EF4-FFF2-40B4-BE49-F238E27FC236}">
                <a16:creationId xmlns:a16="http://schemas.microsoft.com/office/drawing/2014/main" id="{BE97A5B8-E7FA-3A4D-ACA4-0D2DF27D7281}"/>
              </a:ext>
            </a:extLst>
          </p:cNvPr>
          <p:cNvSpPr/>
          <p:nvPr/>
        </p:nvSpPr>
        <p:spPr>
          <a:xfrm>
            <a:off x="589729" y="1597332"/>
            <a:ext cx="2761410" cy="1311281"/>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8832355"/>
              <a:satOff val="28758"/>
              <a:lumOff val="10000"/>
              <a:alphaOff val="0"/>
            </a:schemeClr>
          </a:lnRef>
          <a:fillRef idx="3">
            <a:schemeClr val="accent5">
              <a:hueOff val="8832355"/>
              <a:satOff val="28758"/>
              <a:lumOff val="10000"/>
              <a:alphaOff val="0"/>
            </a:schemeClr>
          </a:fillRef>
          <a:effectRef idx="2">
            <a:schemeClr val="accent5">
              <a:hueOff val="8832355"/>
              <a:satOff val="28758"/>
              <a:lumOff val="10000"/>
              <a:alphaOff val="0"/>
            </a:schemeClr>
          </a:effectRef>
          <a:fontRef idx="minor">
            <a:schemeClr val="lt1"/>
          </a:fontRef>
        </p:style>
        <p:txBody>
          <a:bodyPr spcFirstLastPara="0" vert="horz" wrap="square" lIns="196392" tIns="156464" rIns="196392" bIns="615413" numCol="1" spcCol="1270" anchor="ctr" anchorCtr="0">
            <a:noAutofit/>
          </a:bodyPr>
          <a:lstStyle/>
          <a:p>
            <a:pPr marL="0" lvl="0" indent="0" algn="ctr" defTabSz="977900">
              <a:lnSpc>
                <a:spcPct val="90000"/>
              </a:lnSpc>
              <a:spcBef>
                <a:spcPct val="0"/>
              </a:spcBef>
              <a:spcAft>
                <a:spcPct val="35000"/>
              </a:spcAft>
              <a:buNone/>
            </a:pPr>
            <a:r>
              <a:rPr lang="en-US" sz="2200" b="1" kern="1200"/>
              <a:t>UI</a:t>
            </a:r>
          </a:p>
        </p:txBody>
      </p:sp>
      <p:sp>
        <p:nvSpPr>
          <p:cNvPr id="14" name="Freeform 13">
            <a:extLst>
              <a:ext uri="{FF2B5EF4-FFF2-40B4-BE49-F238E27FC236}">
                <a16:creationId xmlns:a16="http://schemas.microsoft.com/office/drawing/2014/main" id="{994EC8C0-C459-2642-A03D-A5A4CE41CB78}"/>
              </a:ext>
            </a:extLst>
          </p:cNvPr>
          <p:cNvSpPr/>
          <p:nvPr/>
        </p:nvSpPr>
        <p:spPr>
          <a:xfrm>
            <a:off x="3351139" y="1609844"/>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8780593"/>
              <a:satOff val="29467"/>
              <a:lumOff val="3014"/>
              <a:alphaOff val="0"/>
            </a:schemeClr>
          </a:lnRef>
          <a:fillRef idx="1">
            <a:schemeClr val="accent5">
              <a:tint val="40000"/>
              <a:alpha val="90000"/>
              <a:hueOff val="8780593"/>
              <a:satOff val="29467"/>
              <a:lumOff val="3014"/>
              <a:alphaOff val="0"/>
            </a:schemeClr>
          </a:fillRef>
          <a:effectRef idx="0">
            <a:schemeClr val="accent5">
              <a:tint val="40000"/>
              <a:alpha val="90000"/>
              <a:hueOff val="8780593"/>
              <a:satOff val="29467"/>
              <a:lumOff val="3014"/>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Very little, Only for base classes</a:t>
            </a:r>
          </a:p>
        </p:txBody>
      </p:sp>
    </p:spTree>
    <p:extLst>
      <p:ext uri="{BB962C8B-B14F-4D97-AF65-F5344CB8AC3E}">
        <p14:creationId xmlns:p14="http://schemas.microsoft.com/office/powerpoint/2010/main" val="4129726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fade">
                                      <p:cBhvr>
                                        <p:cTn id="20" dur="500"/>
                                        <p:tgtEl>
                                          <p:spTgt spid="8">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0">
                                            <p:txEl>
                                              <p:pRg st="0" end="0"/>
                                            </p:txEl>
                                          </p:spTgt>
                                        </p:tgtEl>
                                        <p:attrNameLst>
                                          <p:attrName>style.visibility</p:attrName>
                                        </p:attrNameLst>
                                      </p:cBhvr>
                                      <p:to>
                                        <p:strVal val="visible"/>
                                      </p:to>
                                    </p:set>
                                    <p:animEffect transition="in" filter="fade">
                                      <p:cBhvr>
                                        <p:cTn id="33" dur="500"/>
                                        <p:tgtEl>
                                          <p:spTgt spid="10">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
                                            <p:txEl>
                                              <p:pRg st="1" end="1"/>
                                            </p:txEl>
                                          </p:spTgt>
                                        </p:tgtEl>
                                        <p:attrNameLst>
                                          <p:attrName>style.visibility</p:attrName>
                                        </p:attrNameLst>
                                      </p:cBhvr>
                                      <p:to>
                                        <p:strVal val="visible"/>
                                      </p:to>
                                    </p:set>
                                    <p:animEffect transition="in" filter="fade">
                                      <p:cBhvr>
                                        <p:cTn id="38" dur="500"/>
                                        <p:tgtEl>
                                          <p:spTgt spid="10">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500"/>
                                        <p:tgtEl>
                                          <p:spTgt spid="1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500"/>
                                        <p:tgtEl>
                                          <p:spTgt spid="1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2">
                                            <p:txEl>
                                              <p:pRg st="0" end="0"/>
                                            </p:txEl>
                                          </p:spTgt>
                                        </p:tgtEl>
                                        <p:attrNameLst>
                                          <p:attrName>style.visibility</p:attrName>
                                        </p:attrNameLst>
                                      </p:cBhvr>
                                      <p:to>
                                        <p:strVal val="visible"/>
                                      </p:to>
                                    </p:set>
                                    <p:animEffect transition="in" filter="fade">
                                      <p:cBhvr>
                                        <p:cTn id="51" dur="500"/>
                                        <p:tgtEl>
                                          <p:spTgt spid="12">
                                            <p:txEl>
                                              <p:pRg st="0" end="0"/>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2">
                                            <p:txEl>
                                              <p:pRg st="1" end="1"/>
                                            </p:txEl>
                                          </p:spTgt>
                                        </p:tgtEl>
                                        <p:attrNameLst>
                                          <p:attrName>style.visibility</p:attrName>
                                        </p:attrNameLst>
                                      </p:cBhvr>
                                      <p:to>
                                        <p:strVal val="visible"/>
                                      </p:to>
                                    </p:set>
                                    <p:animEffect transition="in" filter="fade">
                                      <p:cBhvr>
                                        <p:cTn id="56" dur="500"/>
                                        <p:tgtEl>
                                          <p:spTgt spid="12">
                                            <p:txEl>
                                              <p:pRg st="1" end="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4"/>
                                        </p:tgtEl>
                                        <p:attrNameLst>
                                          <p:attrName>style.visibility</p:attrName>
                                        </p:attrNameLst>
                                      </p:cBhvr>
                                      <p:to>
                                        <p:strVal val="visible"/>
                                      </p:to>
                                    </p:set>
                                    <p:animEffect transition="in" filter="fade">
                                      <p:cBhvr>
                                        <p:cTn id="64" dur="500"/>
                                        <p:tgtEl>
                                          <p:spTgt spid="14"/>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1" nodeType="clickEffect">
                                  <p:stCondLst>
                                    <p:cond delay="0"/>
                                  </p:stCondLst>
                                  <p:childTnLst>
                                    <p:set>
                                      <p:cBhvr>
                                        <p:cTn id="68" dur="1" fill="hold">
                                          <p:stCondLst>
                                            <p:cond delay="0"/>
                                          </p:stCondLst>
                                        </p:cTn>
                                        <p:tgtEl>
                                          <p:spTgt spid="12"/>
                                        </p:tgtEl>
                                        <p:attrNameLst>
                                          <p:attrName>style.visibility</p:attrName>
                                        </p:attrNameLst>
                                      </p:cBhvr>
                                      <p:to>
                                        <p:strVal val="visible"/>
                                      </p:to>
                                    </p:set>
                                    <p:animEffect transition="in" filter="fade">
                                      <p:cBhvr>
                                        <p:cTn id="69" dur="500"/>
                                        <p:tgtEl>
                                          <p:spTgt spid="12"/>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1" nodeType="clickEffect">
                                  <p:stCondLst>
                                    <p:cond delay="0"/>
                                  </p:stCondLst>
                                  <p:childTnLst>
                                    <p:set>
                                      <p:cBhvr>
                                        <p:cTn id="73" dur="1" fill="hold">
                                          <p:stCondLst>
                                            <p:cond delay="0"/>
                                          </p:stCondLst>
                                        </p:cTn>
                                        <p:tgtEl>
                                          <p:spTgt spid="14"/>
                                        </p:tgtEl>
                                        <p:attrNameLst>
                                          <p:attrName>style.visibility</p:attrName>
                                        </p:attrNameLst>
                                      </p:cBhvr>
                                      <p:to>
                                        <p:strVal val="visible"/>
                                      </p:to>
                                    </p:set>
                                    <p:animEffect transition="in" filter="fade">
                                      <p:cBhvr>
                                        <p:cTn id="7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2" grpId="1" animBg="1"/>
      <p:bldP spid="13" grpId="0" animBg="1"/>
      <p:bldP spid="14" grpId="0" animBg="1"/>
      <p:bldP spid="14"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1" name="Rectangle 10">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3"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5" name="Rectangle 14">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CCB516-EDF2-294B-B03C-2E1E8C46678C}"/>
              </a:ext>
            </a:extLst>
          </p:cNvPr>
          <p:cNvSpPr>
            <a:spLocks noGrp="1"/>
          </p:cNvSpPr>
          <p:nvPr>
            <p:ph type="title"/>
          </p:nvPr>
        </p:nvSpPr>
        <p:spPr>
          <a:xfrm>
            <a:off x="1720099" y="1653731"/>
            <a:ext cx="8110584" cy="3935906"/>
          </a:xfrm>
        </p:spPr>
        <p:txBody>
          <a:bodyPr vert="horz" lIns="91440" tIns="45720" rIns="91440" bIns="45720" rtlCol="0" anchor="t">
            <a:normAutofit/>
          </a:bodyPr>
          <a:lstStyle/>
          <a:p>
            <a:r>
              <a:rPr lang="en-US" sz="8800" cap="all"/>
              <a:t>Demo</a:t>
            </a:r>
          </a:p>
        </p:txBody>
      </p:sp>
    </p:spTree>
    <p:extLst>
      <p:ext uri="{BB962C8B-B14F-4D97-AF65-F5344CB8AC3E}">
        <p14:creationId xmlns:p14="http://schemas.microsoft.com/office/powerpoint/2010/main" val="423688702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9A204626-2220-4678-A939-FD94EA7B53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6B4CDC4C-5638-3E46-8840-30B7C8F5E7D5}"/>
              </a:ext>
            </a:extLst>
          </p:cNvPr>
          <p:cNvPicPr>
            <a:picLocks noGrp="1" noChangeAspect="1"/>
          </p:cNvPicPr>
          <p:nvPr>
            <p:ph idx="1"/>
          </p:nvPr>
        </p:nvPicPr>
        <p:blipFill>
          <a:blip r:embed="rId3"/>
          <a:stretch>
            <a:fillRect/>
          </a:stretch>
        </p:blipFill>
        <p:spPr>
          <a:xfrm>
            <a:off x="8587620" y="846962"/>
            <a:ext cx="2853630" cy="2853630"/>
          </a:xfrm>
        </p:spPr>
      </p:pic>
      <p:sp>
        <p:nvSpPr>
          <p:cNvPr id="65" name="Rectangle 64">
            <a:extLst>
              <a:ext uri="{FF2B5EF4-FFF2-40B4-BE49-F238E27FC236}">
                <a16:creationId xmlns:a16="http://schemas.microsoft.com/office/drawing/2014/main" id="{EB97D8A6-1C5A-42B6-AE78-F3D0F9BDF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8" name="Content Placeholder 4">
            <a:extLst>
              <a:ext uri="{FF2B5EF4-FFF2-40B4-BE49-F238E27FC236}">
                <a16:creationId xmlns:a16="http://schemas.microsoft.com/office/drawing/2014/main" id="{E6E3C4C9-E100-1641-B6E3-9C6A64C2534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84304" y="1156534"/>
            <a:ext cx="3693052" cy="3693052"/>
          </a:xfrm>
          <a:prstGeom prst="rect">
            <a:avLst/>
          </a:prstGeom>
        </p:spPr>
      </p:pic>
      <p:pic>
        <p:nvPicPr>
          <p:cNvPr id="17" name="Picture 16">
            <a:extLst>
              <a:ext uri="{FF2B5EF4-FFF2-40B4-BE49-F238E27FC236}">
                <a16:creationId xmlns:a16="http://schemas.microsoft.com/office/drawing/2014/main" id="{BB01024B-9E01-DB4B-8E86-9FE7E714BA4D}"/>
              </a:ext>
            </a:extLst>
          </p:cNvPr>
          <p:cNvPicPr>
            <a:picLocks noChangeAspect="1"/>
          </p:cNvPicPr>
          <p:nvPr/>
        </p:nvPicPr>
        <p:blipFill>
          <a:blip r:embed="rId6"/>
          <a:stretch>
            <a:fillRect/>
          </a:stretch>
        </p:blipFill>
        <p:spPr>
          <a:xfrm>
            <a:off x="8984952" y="4099406"/>
            <a:ext cx="2054980" cy="2054980"/>
          </a:xfrm>
          <a:prstGeom prst="rect">
            <a:avLst/>
          </a:prstGeom>
        </p:spPr>
      </p:pic>
      <p:pic>
        <p:nvPicPr>
          <p:cNvPr id="21" name="Picture 20">
            <a:extLst>
              <a:ext uri="{FF2B5EF4-FFF2-40B4-BE49-F238E27FC236}">
                <a16:creationId xmlns:a16="http://schemas.microsoft.com/office/drawing/2014/main" id="{4E39C3AE-0DB8-D94F-9171-2A6A5E4E3DE1}"/>
              </a:ext>
            </a:extLst>
          </p:cNvPr>
          <p:cNvPicPr>
            <a:picLocks noChangeAspect="1"/>
          </p:cNvPicPr>
          <p:nvPr/>
        </p:nvPicPr>
        <p:blipFill>
          <a:blip r:embed="rId7"/>
          <a:stretch>
            <a:fillRect/>
          </a:stretch>
        </p:blipFill>
        <p:spPr>
          <a:xfrm>
            <a:off x="8518197" y="779532"/>
            <a:ext cx="2988489" cy="2988489"/>
          </a:xfrm>
          <a:prstGeom prst="rect">
            <a:avLst/>
          </a:prstGeom>
        </p:spPr>
      </p:pic>
      <p:pic>
        <p:nvPicPr>
          <p:cNvPr id="26" name="Picture 25">
            <a:extLst>
              <a:ext uri="{FF2B5EF4-FFF2-40B4-BE49-F238E27FC236}">
                <a16:creationId xmlns:a16="http://schemas.microsoft.com/office/drawing/2014/main" id="{60CA9E90-6A11-B347-8342-EC9020674904}"/>
              </a:ext>
            </a:extLst>
          </p:cNvPr>
          <p:cNvPicPr>
            <a:picLocks noChangeAspect="1"/>
          </p:cNvPicPr>
          <p:nvPr/>
        </p:nvPicPr>
        <p:blipFill>
          <a:blip r:embed="rId8"/>
          <a:stretch>
            <a:fillRect/>
          </a:stretch>
        </p:blipFill>
        <p:spPr>
          <a:xfrm>
            <a:off x="9132601" y="4201395"/>
            <a:ext cx="1759680" cy="1759680"/>
          </a:xfrm>
          <a:prstGeom prst="rect">
            <a:avLst/>
          </a:prstGeom>
        </p:spPr>
      </p:pic>
      <p:pic>
        <p:nvPicPr>
          <p:cNvPr id="36" name="Picture 35">
            <a:extLst>
              <a:ext uri="{FF2B5EF4-FFF2-40B4-BE49-F238E27FC236}">
                <a16:creationId xmlns:a16="http://schemas.microsoft.com/office/drawing/2014/main" id="{080645AD-DB0A-464B-9F9E-873D2D893076}"/>
              </a:ext>
            </a:extLst>
          </p:cNvPr>
          <p:cNvPicPr>
            <a:picLocks noChangeAspect="1"/>
          </p:cNvPicPr>
          <p:nvPr/>
        </p:nvPicPr>
        <p:blipFill>
          <a:blip r:embed="rId9"/>
          <a:stretch>
            <a:fillRect/>
          </a:stretch>
        </p:blipFill>
        <p:spPr>
          <a:xfrm>
            <a:off x="9074670" y="515577"/>
            <a:ext cx="1798559" cy="3103148"/>
          </a:xfrm>
          <a:prstGeom prst="rect">
            <a:avLst/>
          </a:prstGeom>
        </p:spPr>
      </p:pic>
      <p:pic>
        <p:nvPicPr>
          <p:cNvPr id="43" name="Picture 42">
            <a:extLst>
              <a:ext uri="{FF2B5EF4-FFF2-40B4-BE49-F238E27FC236}">
                <a16:creationId xmlns:a16="http://schemas.microsoft.com/office/drawing/2014/main" id="{3574AB6C-5B5D-9C49-81CF-45A9973A56EB}"/>
              </a:ext>
            </a:extLst>
          </p:cNvPr>
          <p:cNvPicPr>
            <a:picLocks noChangeAspect="1"/>
          </p:cNvPicPr>
          <p:nvPr/>
        </p:nvPicPr>
        <p:blipFill>
          <a:blip r:embed="rId10"/>
          <a:stretch>
            <a:fillRect/>
          </a:stretch>
        </p:blipFill>
        <p:spPr>
          <a:xfrm>
            <a:off x="9100070" y="3782033"/>
            <a:ext cx="1951355" cy="2394313"/>
          </a:xfrm>
          <a:prstGeom prst="rect">
            <a:avLst/>
          </a:prstGeom>
        </p:spPr>
      </p:pic>
      <p:pic>
        <p:nvPicPr>
          <p:cNvPr id="45" name="Picture 44">
            <a:extLst>
              <a:ext uri="{FF2B5EF4-FFF2-40B4-BE49-F238E27FC236}">
                <a16:creationId xmlns:a16="http://schemas.microsoft.com/office/drawing/2014/main" id="{BC3A7F24-11B6-1F43-83E7-68939A5F0A53}"/>
              </a:ext>
            </a:extLst>
          </p:cNvPr>
          <p:cNvPicPr>
            <a:picLocks noChangeAspect="1"/>
          </p:cNvPicPr>
          <p:nvPr/>
        </p:nvPicPr>
        <p:blipFill>
          <a:blip r:embed="rId11"/>
          <a:stretch>
            <a:fillRect/>
          </a:stretch>
        </p:blipFill>
        <p:spPr>
          <a:xfrm>
            <a:off x="8413259" y="457058"/>
            <a:ext cx="3324975" cy="3324975"/>
          </a:xfrm>
          <a:prstGeom prst="rect">
            <a:avLst/>
          </a:prstGeom>
        </p:spPr>
      </p:pic>
      <p:pic>
        <p:nvPicPr>
          <p:cNvPr id="54" name="Picture 53">
            <a:extLst>
              <a:ext uri="{FF2B5EF4-FFF2-40B4-BE49-F238E27FC236}">
                <a16:creationId xmlns:a16="http://schemas.microsoft.com/office/drawing/2014/main" id="{C4FBC0BB-3E60-DC45-8524-B15AE38BFFF6}"/>
              </a:ext>
            </a:extLst>
          </p:cNvPr>
          <p:cNvPicPr>
            <a:picLocks noChangeAspect="1"/>
          </p:cNvPicPr>
          <p:nvPr/>
        </p:nvPicPr>
        <p:blipFill>
          <a:blip r:embed="rId12"/>
          <a:stretch>
            <a:fillRect/>
          </a:stretch>
        </p:blipFill>
        <p:spPr>
          <a:xfrm>
            <a:off x="9098544" y="4117442"/>
            <a:ext cx="1966788" cy="1966788"/>
          </a:xfrm>
          <a:prstGeom prst="rect">
            <a:avLst/>
          </a:prstGeom>
        </p:spPr>
      </p:pic>
      <p:sp>
        <p:nvSpPr>
          <p:cNvPr id="2" name="Rectangle 1">
            <a:extLst>
              <a:ext uri="{FF2B5EF4-FFF2-40B4-BE49-F238E27FC236}">
                <a16:creationId xmlns:a16="http://schemas.microsoft.com/office/drawing/2014/main" id="{1CD52C00-F91A-0C4E-A4EE-C287CA5D507F}"/>
              </a:ext>
            </a:extLst>
          </p:cNvPr>
          <p:cNvSpPr/>
          <p:nvPr/>
        </p:nvSpPr>
        <p:spPr>
          <a:xfrm>
            <a:off x="326570" y="5253233"/>
            <a:ext cx="6743701" cy="1384995"/>
          </a:xfrm>
          <a:prstGeom prst="rect">
            <a:avLst/>
          </a:prstGeom>
        </p:spPr>
        <p:txBody>
          <a:bodyPr wrap="square">
            <a:spAutoFit/>
          </a:bodyPr>
          <a:lstStyle/>
          <a:p>
            <a:pPr algn="ctr"/>
            <a:r>
              <a:rPr lang="en-US" sz="2800" i="1" dirty="0"/>
              <a:t>“People who are really serious about software should make their own hardware”</a:t>
            </a:r>
          </a:p>
          <a:p>
            <a:pPr algn="ctr"/>
            <a:r>
              <a:rPr lang="en-US" sz="2800" b="1" dirty="0"/>
              <a:t>							Alan Kay</a:t>
            </a:r>
          </a:p>
        </p:txBody>
      </p:sp>
    </p:spTree>
    <p:extLst>
      <p:ext uri="{BB962C8B-B14F-4D97-AF65-F5344CB8AC3E}">
        <p14:creationId xmlns:p14="http://schemas.microsoft.com/office/powerpoint/2010/main" val="4248877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1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100"/>
                                        <p:tgtEl>
                                          <p:spTgt spid="21"/>
                                        </p:tgtEl>
                                      </p:cBhvr>
                                    </p:animEffect>
                                    <p:set>
                                      <p:cBhvr>
                                        <p:cTn id="15" dur="1" fill="hold">
                                          <p:stCondLst>
                                            <p:cond delay="99"/>
                                          </p:stCondLst>
                                        </p:cTn>
                                        <p:tgtEl>
                                          <p:spTgt spid="21"/>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100"/>
                                        <p:tgtEl>
                                          <p:spTgt spid="26"/>
                                        </p:tgtEl>
                                      </p:cBhvr>
                                    </p:animEffect>
                                    <p:set>
                                      <p:cBhvr>
                                        <p:cTn id="18" dur="1" fill="hold">
                                          <p:stCondLst>
                                            <p:cond delay="99"/>
                                          </p:stCondLst>
                                        </p:cTn>
                                        <p:tgtEl>
                                          <p:spTgt spid="2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100"/>
                                        <p:tgtEl>
                                          <p:spTgt spid="43"/>
                                        </p:tgtEl>
                                      </p:cBhvr>
                                    </p:animEffect>
                                  </p:childTnLst>
                                </p:cTn>
                              </p:par>
                              <p:par>
                                <p:cTn id="24" presetID="10" presetClass="entr" presetSubtype="0" fill="hold" nodeType="with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100"/>
                                        <p:tgtEl>
                                          <p:spTgt spid="3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nodeType="clickEffect">
                                  <p:stCondLst>
                                    <p:cond delay="0"/>
                                  </p:stCondLst>
                                  <p:childTnLst>
                                    <p:animEffect transition="out" filter="fade">
                                      <p:cBhvr>
                                        <p:cTn id="30" dur="100"/>
                                        <p:tgtEl>
                                          <p:spTgt spid="36"/>
                                        </p:tgtEl>
                                      </p:cBhvr>
                                    </p:animEffect>
                                    <p:set>
                                      <p:cBhvr>
                                        <p:cTn id="31" dur="1" fill="hold">
                                          <p:stCondLst>
                                            <p:cond delay="99"/>
                                          </p:stCondLst>
                                        </p:cTn>
                                        <p:tgtEl>
                                          <p:spTgt spid="36"/>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100"/>
                                        <p:tgtEl>
                                          <p:spTgt spid="43"/>
                                        </p:tgtEl>
                                      </p:cBhvr>
                                    </p:animEffect>
                                    <p:set>
                                      <p:cBhvr>
                                        <p:cTn id="34" dur="1" fill="hold">
                                          <p:stCondLst>
                                            <p:cond delay="99"/>
                                          </p:stCondLst>
                                        </p:cTn>
                                        <p:tgtEl>
                                          <p:spTgt spid="43"/>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
                                        <p:tgtEl>
                                          <p:spTgt spid="13"/>
                                        </p:tgtEl>
                                      </p:cBhvr>
                                    </p:animEffect>
                                  </p:childTnLst>
                                </p:cTn>
                              </p:par>
                              <p:par>
                                <p:cTn id="40" presetID="10" presetClass="entr" presetSubtype="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1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100"/>
                                        <p:tgtEl>
                                          <p:spTgt spid="13"/>
                                        </p:tgtEl>
                                      </p:cBhvr>
                                    </p:animEffect>
                                    <p:set>
                                      <p:cBhvr>
                                        <p:cTn id="47" dur="1" fill="hold">
                                          <p:stCondLst>
                                            <p:cond delay="99"/>
                                          </p:stCondLst>
                                        </p:cTn>
                                        <p:tgtEl>
                                          <p:spTgt spid="13"/>
                                        </p:tgtEl>
                                        <p:attrNameLst>
                                          <p:attrName>style.visibility</p:attrName>
                                        </p:attrNameLst>
                                      </p:cBhvr>
                                      <p:to>
                                        <p:strVal val="hidden"/>
                                      </p:to>
                                    </p:set>
                                  </p:childTnLst>
                                </p:cTn>
                              </p:par>
                              <p:par>
                                <p:cTn id="48" presetID="10" presetClass="exit" presetSubtype="0" fill="hold" nodeType="withEffect">
                                  <p:stCondLst>
                                    <p:cond delay="0"/>
                                  </p:stCondLst>
                                  <p:childTnLst>
                                    <p:animEffect transition="out" filter="fade">
                                      <p:cBhvr>
                                        <p:cTn id="49" dur="100"/>
                                        <p:tgtEl>
                                          <p:spTgt spid="17"/>
                                        </p:tgtEl>
                                      </p:cBhvr>
                                    </p:animEffect>
                                    <p:set>
                                      <p:cBhvr>
                                        <p:cTn id="50" dur="1" fill="hold">
                                          <p:stCondLst>
                                            <p:cond delay="99"/>
                                          </p:stCondLst>
                                        </p:cTn>
                                        <p:tgtEl>
                                          <p:spTgt spid="17"/>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26" presetClass="entr" presetSubtype="0" fill="hold" nodeType="click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wipe(down)">
                                      <p:cBhvr>
                                        <p:cTn id="55" dur="580">
                                          <p:stCondLst>
                                            <p:cond delay="0"/>
                                          </p:stCondLst>
                                        </p:cTn>
                                        <p:tgtEl>
                                          <p:spTgt spid="45"/>
                                        </p:tgtEl>
                                      </p:cBhvr>
                                    </p:animEffect>
                                    <p:anim calcmode="lin" valueType="num">
                                      <p:cBhvr>
                                        <p:cTn id="56" dur="1822" tmFilter="0,0; 0.14,0.36; 0.43,0.73; 0.71,0.91; 1.0,1.0">
                                          <p:stCondLst>
                                            <p:cond delay="0"/>
                                          </p:stCondLst>
                                        </p:cTn>
                                        <p:tgtEl>
                                          <p:spTgt spid="45"/>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45"/>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45"/>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45"/>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45"/>
                                        </p:tgtEl>
                                        <p:attrNameLst>
                                          <p:attrName>ppt_y</p:attrName>
                                        </p:attrNameLst>
                                      </p:cBhvr>
                                      <p:tavLst>
                                        <p:tav tm="0" fmla="#ppt_y-sin(pi*$)/81">
                                          <p:val>
                                            <p:fltVal val="0"/>
                                          </p:val>
                                        </p:tav>
                                        <p:tav tm="100000">
                                          <p:val>
                                            <p:fltVal val="1"/>
                                          </p:val>
                                        </p:tav>
                                      </p:tavLst>
                                    </p:anim>
                                    <p:animScale>
                                      <p:cBhvr>
                                        <p:cTn id="61" dur="26">
                                          <p:stCondLst>
                                            <p:cond delay="650"/>
                                          </p:stCondLst>
                                        </p:cTn>
                                        <p:tgtEl>
                                          <p:spTgt spid="45"/>
                                        </p:tgtEl>
                                      </p:cBhvr>
                                      <p:to x="100000" y="60000"/>
                                    </p:animScale>
                                    <p:animScale>
                                      <p:cBhvr>
                                        <p:cTn id="62" dur="166" decel="50000">
                                          <p:stCondLst>
                                            <p:cond delay="676"/>
                                          </p:stCondLst>
                                        </p:cTn>
                                        <p:tgtEl>
                                          <p:spTgt spid="45"/>
                                        </p:tgtEl>
                                      </p:cBhvr>
                                      <p:to x="100000" y="100000"/>
                                    </p:animScale>
                                    <p:animScale>
                                      <p:cBhvr>
                                        <p:cTn id="63" dur="26">
                                          <p:stCondLst>
                                            <p:cond delay="1312"/>
                                          </p:stCondLst>
                                        </p:cTn>
                                        <p:tgtEl>
                                          <p:spTgt spid="45"/>
                                        </p:tgtEl>
                                      </p:cBhvr>
                                      <p:to x="100000" y="80000"/>
                                    </p:animScale>
                                    <p:animScale>
                                      <p:cBhvr>
                                        <p:cTn id="64" dur="166" decel="50000">
                                          <p:stCondLst>
                                            <p:cond delay="1338"/>
                                          </p:stCondLst>
                                        </p:cTn>
                                        <p:tgtEl>
                                          <p:spTgt spid="45"/>
                                        </p:tgtEl>
                                      </p:cBhvr>
                                      <p:to x="100000" y="100000"/>
                                    </p:animScale>
                                    <p:animScale>
                                      <p:cBhvr>
                                        <p:cTn id="65" dur="26">
                                          <p:stCondLst>
                                            <p:cond delay="1642"/>
                                          </p:stCondLst>
                                        </p:cTn>
                                        <p:tgtEl>
                                          <p:spTgt spid="45"/>
                                        </p:tgtEl>
                                      </p:cBhvr>
                                      <p:to x="100000" y="90000"/>
                                    </p:animScale>
                                    <p:animScale>
                                      <p:cBhvr>
                                        <p:cTn id="66" dur="166" decel="50000">
                                          <p:stCondLst>
                                            <p:cond delay="1668"/>
                                          </p:stCondLst>
                                        </p:cTn>
                                        <p:tgtEl>
                                          <p:spTgt spid="45"/>
                                        </p:tgtEl>
                                      </p:cBhvr>
                                      <p:to x="100000" y="100000"/>
                                    </p:animScale>
                                    <p:animScale>
                                      <p:cBhvr>
                                        <p:cTn id="67" dur="26">
                                          <p:stCondLst>
                                            <p:cond delay="1808"/>
                                          </p:stCondLst>
                                        </p:cTn>
                                        <p:tgtEl>
                                          <p:spTgt spid="45"/>
                                        </p:tgtEl>
                                      </p:cBhvr>
                                      <p:to x="100000" y="95000"/>
                                    </p:animScale>
                                    <p:animScale>
                                      <p:cBhvr>
                                        <p:cTn id="68" dur="166" decel="50000">
                                          <p:stCondLst>
                                            <p:cond delay="1834"/>
                                          </p:stCondLst>
                                        </p:cTn>
                                        <p:tgtEl>
                                          <p:spTgt spid="45"/>
                                        </p:tgtEl>
                                      </p:cBhvr>
                                      <p:to x="100000" y="100000"/>
                                    </p:animScale>
                                  </p:childTnLst>
                                </p:cTn>
                              </p:par>
                              <p:par>
                                <p:cTn id="69" presetID="26" presetClass="entr" presetSubtype="0" fill="hold" nodeType="withEffect">
                                  <p:stCondLst>
                                    <p:cond delay="0"/>
                                  </p:stCondLst>
                                  <p:childTnLst>
                                    <p:set>
                                      <p:cBhvr>
                                        <p:cTn id="70" dur="1" fill="hold">
                                          <p:stCondLst>
                                            <p:cond delay="0"/>
                                          </p:stCondLst>
                                        </p:cTn>
                                        <p:tgtEl>
                                          <p:spTgt spid="54"/>
                                        </p:tgtEl>
                                        <p:attrNameLst>
                                          <p:attrName>style.visibility</p:attrName>
                                        </p:attrNameLst>
                                      </p:cBhvr>
                                      <p:to>
                                        <p:strVal val="visible"/>
                                      </p:to>
                                    </p:set>
                                    <p:animEffect transition="in" filter="wipe(down)">
                                      <p:cBhvr>
                                        <p:cTn id="71" dur="580">
                                          <p:stCondLst>
                                            <p:cond delay="0"/>
                                          </p:stCondLst>
                                        </p:cTn>
                                        <p:tgtEl>
                                          <p:spTgt spid="54"/>
                                        </p:tgtEl>
                                      </p:cBhvr>
                                    </p:animEffect>
                                    <p:anim calcmode="lin" valueType="num">
                                      <p:cBhvr>
                                        <p:cTn id="72" dur="1822" tmFilter="0,0; 0.14,0.36; 0.43,0.73; 0.71,0.91; 1.0,1.0">
                                          <p:stCondLst>
                                            <p:cond delay="0"/>
                                          </p:stCondLst>
                                        </p:cTn>
                                        <p:tgtEl>
                                          <p:spTgt spid="54"/>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54"/>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54"/>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54"/>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54"/>
                                        </p:tgtEl>
                                        <p:attrNameLst>
                                          <p:attrName>ppt_y</p:attrName>
                                        </p:attrNameLst>
                                      </p:cBhvr>
                                      <p:tavLst>
                                        <p:tav tm="0" fmla="#ppt_y-sin(pi*$)/81">
                                          <p:val>
                                            <p:fltVal val="0"/>
                                          </p:val>
                                        </p:tav>
                                        <p:tav tm="100000">
                                          <p:val>
                                            <p:fltVal val="1"/>
                                          </p:val>
                                        </p:tav>
                                      </p:tavLst>
                                    </p:anim>
                                    <p:animScale>
                                      <p:cBhvr>
                                        <p:cTn id="77" dur="26">
                                          <p:stCondLst>
                                            <p:cond delay="650"/>
                                          </p:stCondLst>
                                        </p:cTn>
                                        <p:tgtEl>
                                          <p:spTgt spid="54"/>
                                        </p:tgtEl>
                                      </p:cBhvr>
                                      <p:to x="100000" y="60000"/>
                                    </p:animScale>
                                    <p:animScale>
                                      <p:cBhvr>
                                        <p:cTn id="78" dur="166" decel="50000">
                                          <p:stCondLst>
                                            <p:cond delay="676"/>
                                          </p:stCondLst>
                                        </p:cTn>
                                        <p:tgtEl>
                                          <p:spTgt spid="54"/>
                                        </p:tgtEl>
                                      </p:cBhvr>
                                      <p:to x="100000" y="100000"/>
                                    </p:animScale>
                                    <p:animScale>
                                      <p:cBhvr>
                                        <p:cTn id="79" dur="26">
                                          <p:stCondLst>
                                            <p:cond delay="1312"/>
                                          </p:stCondLst>
                                        </p:cTn>
                                        <p:tgtEl>
                                          <p:spTgt spid="54"/>
                                        </p:tgtEl>
                                      </p:cBhvr>
                                      <p:to x="100000" y="80000"/>
                                    </p:animScale>
                                    <p:animScale>
                                      <p:cBhvr>
                                        <p:cTn id="80" dur="166" decel="50000">
                                          <p:stCondLst>
                                            <p:cond delay="1338"/>
                                          </p:stCondLst>
                                        </p:cTn>
                                        <p:tgtEl>
                                          <p:spTgt spid="54"/>
                                        </p:tgtEl>
                                      </p:cBhvr>
                                      <p:to x="100000" y="100000"/>
                                    </p:animScale>
                                    <p:animScale>
                                      <p:cBhvr>
                                        <p:cTn id="81" dur="26">
                                          <p:stCondLst>
                                            <p:cond delay="1642"/>
                                          </p:stCondLst>
                                        </p:cTn>
                                        <p:tgtEl>
                                          <p:spTgt spid="54"/>
                                        </p:tgtEl>
                                      </p:cBhvr>
                                      <p:to x="100000" y="90000"/>
                                    </p:animScale>
                                    <p:animScale>
                                      <p:cBhvr>
                                        <p:cTn id="82" dur="166" decel="50000">
                                          <p:stCondLst>
                                            <p:cond delay="1668"/>
                                          </p:stCondLst>
                                        </p:cTn>
                                        <p:tgtEl>
                                          <p:spTgt spid="54"/>
                                        </p:tgtEl>
                                      </p:cBhvr>
                                      <p:to x="100000" y="100000"/>
                                    </p:animScale>
                                    <p:animScale>
                                      <p:cBhvr>
                                        <p:cTn id="83" dur="26">
                                          <p:stCondLst>
                                            <p:cond delay="1808"/>
                                          </p:stCondLst>
                                        </p:cTn>
                                        <p:tgtEl>
                                          <p:spTgt spid="54"/>
                                        </p:tgtEl>
                                      </p:cBhvr>
                                      <p:to x="100000" y="95000"/>
                                    </p:animScale>
                                    <p:animScale>
                                      <p:cBhvr>
                                        <p:cTn id="84" dur="166" decel="50000">
                                          <p:stCondLst>
                                            <p:cond delay="1834"/>
                                          </p:stCondLst>
                                        </p:cTn>
                                        <p:tgtEl>
                                          <p:spTgt spid="5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1" name="Rectangle 10">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3"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5" name="Rectangle 14">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CCB516-EDF2-294B-B03C-2E1E8C46678C}"/>
              </a:ext>
            </a:extLst>
          </p:cNvPr>
          <p:cNvSpPr>
            <a:spLocks noGrp="1"/>
          </p:cNvSpPr>
          <p:nvPr>
            <p:ph type="title"/>
          </p:nvPr>
        </p:nvSpPr>
        <p:spPr>
          <a:xfrm>
            <a:off x="1720099" y="1653731"/>
            <a:ext cx="8110584" cy="3935906"/>
          </a:xfrm>
        </p:spPr>
        <p:txBody>
          <a:bodyPr vert="horz" lIns="91440" tIns="45720" rIns="91440" bIns="45720" rtlCol="0" anchor="t">
            <a:normAutofit/>
          </a:bodyPr>
          <a:lstStyle/>
          <a:p>
            <a:r>
              <a:rPr lang="en-US" sz="8800" cap="all" dirty="0"/>
              <a:t>Notes</a:t>
            </a:r>
          </a:p>
        </p:txBody>
      </p:sp>
    </p:spTree>
    <p:extLst>
      <p:ext uri="{BB962C8B-B14F-4D97-AF65-F5344CB8AC3E}">
        <p14:creationId xmlns:p14="http://schemas.microsoft.com/office/powerpoint/2010/main" val="2901281552"/>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43F3-3CBC-574E-B370-CB5152DD35F5}"/>
              </a:ext>
            </a:extLst>
          </p:cNvPr>
          <p:cNvSpPr>
            <a:spLocks noGrp="1"/>
          </p:cNvSpPr>
          <p:nvPr>
            <p:ph type="title"/>
          </p:nvPr>
        </p:nvSpPr>
        <p:spPr/>
        <p:txBody>
          <a:bodyPr>
            <a:normAutofit/>
          </a:bodyPr>
          <a:lstStyle/>
          <a:p>
            <a:r>
              <a:rPr lang="en-US" sz="4400" dirty="0"/>
              <a:t>Fastlane</a:t>
            </a:r>
          </a:p>
        </p:txBody>
      </p:sp>
      <p:sp>
        <p:nvSpPr>
          <p:cNvPr id="3" name="Content Placeholder 2">
            <a:extLst>
              <a:ext uri="{FF2B5EF4-FFF2-40B4-BE49-F238E27FC236}">
                <a16:creationId xmlns:a16="http://schemas.microsoft.com/office/drawing/2014/main" id="{A99804A4-55D5-7844-AA06-0D5ACAD79C7C}"/>
              </a:ext>
            </a:extLst>
          </p:cNvPr>
          <p:cNvSpPr>
            <a:spLocks noGrp="1"/>
          </p:cNvSpPr>
          <p:nvPr>
            <p:ph idx="1"/>
          </p:nvPr>
        </p:nvSpPr>
        <p:spPr/>
        <p:txBody>
          <a:bodyPr>
            <a:normAutofit/>
          </a:bodyPr>
          <a:lstStyle/>
          <a:p>
            <a:r>
              <a:rPr lang="en-US" sz="4000" dirty="0"/>
              <a:t>Fastlane is not supporting </a:t>
            </a:r>
            <a:r>
              <a:rPr lang="en-US" sz="4000" dirty="0" err="1"/>
              <a:t>tvOS</a:t>
            </a:r>
            <a:r>
              <a:rPr lang="en-US" sz="4000" dirty="0"/>
              <a:t> officially </a:t>
            </a:r>
          </a:p>
          <a:p>
            <a:r>
              <a:rPr lang="en-US" sz="4000" dirty="0"/>
              <a:t>Using </a:t>
            </a:r>
            <a:r>
              <a:rPr lang="en-US" sz="4000" b="1" i="1" dirty="0"/>
              <a:t>platform </a:t>
            </a:r>
            <a:r>
              <a:rPr lang="en-US" sz="4000" b="1" i="1"/>
              <a:t>tvos</a:t>
            </a:r>
            <a:r>
              <a:rPr lang="en-US" sz="4000"/>
              <a:t> </a:t>
            </a:r>
            <a:r>
              <a:rPr lang="en-US" sz="4000" dirty="0"/>
              <a:t>to define lane</a:t>
            </a:r>
          </a:p>
        </p:txBody>
      </p:sp>
    </p:spTree>
    <p:extLst>
      <p:ext uri="{BB962C8B-B14F-4D97-AF65-F5344CB8AC3E}">
        <p14:creationId xmlns:p14="http://schemas.microsoft.com/office/powerpoint/2010/main" val="21570112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6B3FA198-8A64-4B72-9601-3E4D1D385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6650955-9229-704C-99A7-736EF0BCBFEB}"/>
              </a:ext>
            </a:extLst>
          </p:cNvPr>
          <p:cNvPicPr>
            <a:picLocks noChangeAspect="1"/>
          </p:cNvPicPr>
          <p:nvPr/>
        </p:nvPicPr>
        <p:blipFill>
          <a:blip r:embed="rId2"/>
          <a:stretch>
            <a:fillRect/>
          </a:stretch>
        </p:blipFill>
        <p:spPr>
          <a:xfrm>
            <a:off x="2621413" y="643466"/>
            <a:ext cx="6949173" cy="5571067"/>
          </a:xfrm>
          <a:prstGeom prst="rect">
            <a:avLst/>
          </a:prstGeom>
        </p:spPr>
      </p:pic>
    </p:spTree>
    <p:extLst>
      <p:ext uri="{BB962C8B-B14F-4D97-AF65-F5344CB8AC3E}">
        <p14:creationId xmlns:p14="http://schemas.microsoft.com/office/powerpoint/2010/main" val="24362689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B3FA198-8A64-4B72-9601-3E4D1D385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504306F-B896-5A4A-9D1B-A795F83BABBF}"/>
              </a:ext>
            </a:extLst>
          </p:cNvPr>
          <p:cNvPicPr>
            <a:picLocks noChangeAspect="1"/>
          </p:cNvPicPr>
          <p:nvPr/>
        </p:nvPicPr>
        <p:blipFill>
          <a:blip r:embed="rId2"/>
          <a:stretch>
            <a:fillRect/>
          </a:stretch>
        </p:blipFill>
        <p:spPr>
          <a:xfrm>
            <a:off x="4125236" y="643466"/>
            <a:ext cx="3941528" cy="5571067"/>
          </a:xfrm>
          <a:prstGeom prst="rect">
            <a:avLst/>
          </a:prstGeom>
        </p:spPr>
      </p:pic>
    </p:spTree>
    <p:extLst>
      <p:ext uri="{BB962C8B-B14F-4D97-AF65-F5344CB8AC3E}">
        <p14:creationId xmlns:p14="http://schemas.microsoft.com/office/powerpoint/2010/main" val="12154920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57500303-A207-4812-BEB9-51E132FEB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7" name="Freeform 6">
              <a:extLst>
                <a:ext uri="{FF2B5EF4-FFF2-40B4-BE49-F238E27FC236}">
                  <a16:creationId xmlns:a16="http://schemas.microsoft.com/office/drawing/2014/main" id="{10118C91-C025-4776-BE95-E9926378E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339174D0-30E8-4BBF-BF81-5DDAC33C0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20" name="Rectangle 19">
            <a:extLst>
              <a:ext uri="{FF2B5EF4-FFF2-40B4-BE49-F238E27FC236}">
                <a16:creationId xmlns:a16="http://schemas.microsoft.com/office/drawing/2014/main" id="{AAC11200-8B97-4CB4-99EF-7C0FA210F2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95"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2" name="Freeform 6">
            <a:extLst>
              <a:ext uri="{FF2B5EF4-FFF2-40B4-BE49-F238E27FC236}">
                <a16:creationId xmlns:a16="http://schemas.microsoft.com/office/drawing/2014/main" id="{BB502E7E-3C82-47F3-B817-7507C01A1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02083" y="4997"/>
            <a:ext cx="2717438" cy="3657204"/>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4" name="Rectangle 23">
            <a:extLst>
              <a:ext uri="{FF2B5EF4-FFF2-40B4-BE49-F238E27FC236}">
                <a16:creationId xmlns:a16="http://schemas.microsoft.com/office/drawing/2014/main" id="{106F9B54-F305-4775-AC5C-49CFF059AC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1037"/>
            <a:ext cx="12192000" cy="23279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321008-BE16-2442-8F02-F3F22FECFDF2}"/>
              </a:ext>
            </a:extLst>
          </p:cNvPr>
          <p:cNvSpPr>
            <a:spLocks noGrp="1"/>
          </p:cNvSpPr>
          <p:nvPr>
            <p:ph type="title"/>
          </p:nvPr>
        </p:nvSpPr>
        <p:spPr>
          <a:xfrm>
            <a:off x="659230" y="4850163"/>
            <a:ext cx="10869750" cy="1043967"/>
          </a:xfrm>
        </p:spPr>
        <p:txBody>
          <a:bodyPr vert="horz" lIns="91440" tIns="45720" rIns="91440" bIns="45720" rtlCol="0" anchor="b">
            <a:normAutofit/>
          </a:bodyPr>
          <a:lstStyle/>
          <a:p>
            <a:pPr algn="ctr"/>
            <a:r>
              <a:rPr lang="en-US" sz="6000" cap="all">
                <a:solidFill>
                  <a:schemeClr val="bg1"/>
                </a:solidFill>
              </a:rPr>
              <a:t>Run fastlane</a:t>
            </a:r>
          </a:p>
        </p:txBody>
      </p:sp>
      <p:pic>
        <p:nvPicPr>
          <p:cNvPr id="9" name="Picture 8">
            <a:extLst>
              <a:ext uri="{FF2B5EF4-FFF2-40B4-BE49-F238E27FC236}">
                <a16:creationId xmlns:a16="http://schemas.microsoft.com/office/drawing/2014/main" id="{65075780-01FC-AE46-A53C-248DA2541747}"/>
              </a:ext>
            </a:extLst>
          </p:cNvPr>
          <p:cNvPicPr>
            <a:picLocks noChangeAspect="1"/>
          </p:cNvPicPr>
          <p:nvPr/>
        </p:nvPicPr>
        <p:blipFill>
          <a:blip r:embed="rId2"/>
          <a:stretch>
            <a:fillRect/>
          </a:stretch>
        </p:blipFill>
        <p:spPr>
          <a:xfrm>
            <a:off x="1182863" y="1757921"/>
            <a:ext cx="3078999" cy="1370154"/>
          </a:xfrm>
          <a:prstGeom prst="rect">
            <a:avLst/>
          </a:prstGeom>
        </p:spPr>
      </p:pic>
      <p:pic>
        <p:nvPicPr>
          <p:cNvPr id="7" name="Content Placeholder 6">
            <a:extLst>
              <a:ext uri="{FF2B5EF4-FFF2-40B4-BE49-F238E27FC236}">
                <a16:creationId xmlns:a16="http://schemas.microsoft.com/office/drawing/2014/main" id="{CEB20334-D414-B047-BDF4-84A3B974196C}"/>
              </a:ext>
            </a:extLst>
          </p:cNvPr>
          <p:cNvPicPr>
            <a:picLocks noGrp="1" noChangeAspect="1"/>
          </p:cNvPicPr>
          <p:nvPr>
            <p:ph idx="1"/>
          </p:nvPr>
        </p:nvPicPr>
        <p:blipFill>
          <a:blip r:embed="rId3"/>
          <a:stretch>
            <a:fillRect/>
          </a:stretch>
        </p:blipFill>
        <p:spPr>
          <a:xfrm>
            <a:off x="4575233" y="1764524"/>
            <a:ext cx="3049897" cy="1357203"/>
          </a:xfrm>
          <a:prstGeom prst="rect">
            <a:avLst/>
          </a:prstGeom>
        </p:spPr>
      </p:pic>
      <p:pic>
        <p:nvPicPr>
          <p:cNvPr id="11" name="Picture 10">
            <a:extLst>
              <a:ext uri="{FF2B5EF4-FFF2-40B4-BE49-F238E27FC236}">
                <a16:creationId xmlns:a16="http://schemas.microsoft.com/office/drawing/2014/main" id="{8AC03099-C1AC-A845-A467-47A6716C89DA}"/>
              </a:ext>
            </a:extLst>
          </p:cNvPr>
          <p:cNvPicPr>
            <a:picLocks noChangeAspect="1"/>
          </p:cNvPicPr>
          <p:nvPr/>
        </p:nvPicPr>
        <p:blipFill>
          <a:blip r:embed="rId4"/>
          <a:stretch>
            <a:fillRect/>
          </a:stretch>
        </p:blipFill>
        <p:spPr>
          <a:xfrm>
            <a:off x="7938502" y="1766257"/>
            <a:ext cx="3041534" cy="1353482"/>
          </a:xfrm>
          <a:prstGeom prst="rect">
            <a:avLst/>
          </a:prstGeom>
        </p:spPr>
      </p:pic>
      <p:sp>
        <p:nvSpPr>
          <p:cNvPr id="26" name="Freeform 6">
            <a:extLst>
              <a:ext uri="{FF2B5EF4-FFF2-40B4-BE49-F238E27FC236}">
                <a16:creationId xmlns:a16="http://schemas.microsoft.com/office/drawing/2014/main" id="{22C2ECBD-87FD-4787-B177-3CC17F45B4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8406207" y="1123793"/>
            <a:ext cx="2717438" cy="3657204"/>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6418584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6B3FA198-8A64-4B72-9601-3E4D1D385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C9497A6-386F-A146-84C9-494B712CC4A3}"/>
              </a:ext>
            </a:extLst>
          </p:cNvPr>
          <p:cNvPicPr>
            <a:picLocks noChangeAspect="1"/>
          </p:cNvPicPr>
          <p:nvPr/>
        </p:nvPicPr>
        <p:blipFill>
          <a:blip r:embed="rId2"/>
          <a:stretch>
            <a:fillRect/>
          </a:stretch>
        </p:blipFill>
        <p:spPr>
          <a:xfrm>
            <a:off x="3366178" y="643466"/>
            <a:ext cx="5459644" cy="5571067"/>
          </a:xfrm>
          <a:prstGeom prst="rect">
            <a:avLst/>
          </a:prstGeom>
        </p:spPr>
      </p:pic>
    </p:spTree>
    <p:extLst>
      <p:ext uri="{BB962C8B-B14F-4D97-AF65-F5344CB8AC3E}">
        <p14:creationId xmlns:p14="http://schemas.microsoft.com/office/powerpoint/2010/main" val="19020831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3"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6" name="Rectangle 15">
            <a:extLst>
              <a:ext uri="{FF2B5EF4-FFF2-40B4-BE49-F238E27FC236}">
                <a16:creationId xmlns:a16="http://schemas.microsoft.com/office/drawing/2014/main" id="{2D170B9C-85A5-4673-981C-DDDBAC51F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5A9AAB1B-5854-ED40-A37F-1380658882E6}"/>
              </a:ext>
            </a:extLst>
          </p:cNvPr>
          <p:cNvPicPr>
            <a:picLocks noGrp="1" noChangeAspect="1"/>
          </p:cNvPicPr>
          <p:nvPr>
            <p:ph idx="1"/>
          </p:nvPr>
        </p:nvPicPr>
        <p:blipFill rotWithShape="1">
          <a:blip r:embed="rId2"/>
          <a:srcRect b="5061"/>
          <a:stretch/>
        </p:blipFill>
        <p:spPr>
          <a:xfrm>
            <a:off x="20" y="10"/>
            <a:ext cx="4966232" cy="6857990"/>
          </a:xfrm>
          <a:prstGeom prst="rect">
            <a:avLst/>
          </a:prstGeom>
        </p:spPr>
      </p:pic>
      <p:sp>
        <p:nvSpPr>
          <p:cNvPr id="18" name="Freeform 6">
            <a:extLst>
              <a:ext uri="{FF2B5EF4-FFF2-40B4-BE49-F238E27FC236}">
                <a16:creationId xmlns:a16="http://schemas.microsoft.com/office/drawing/2014/main" id="{1C82216A-4221-434A-B11C-7E13B4A1F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412340"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E074A570-D575-A74C-961E-60BE7575804A}"/>
              </a:ext>
            </a:extLst>
          </p:cNvPr>
          <p:cNvSpPr>
            <a:spLocks noGrp="1"/>
          </p:cNvSpPr>
          <p:nvPr>
            <p:ph type="title"/>
          </p:nvPr>
        </p:nvSpPr>
        <p:spPr>
          <a:xfrm>
            <a:off x="6138004" y="1480930"/>
            <a:ext cx="5607908" cy="3254321"/>
          </a:xfrm>
        </p:spPr>
        <p:txBody>
          <a:bodyPr vert="horz" lIns="91440" tIns="45720" rIns="91440" bIns="45720" rtlCol="0" anchor="b">
            <a:normAutofit/>
          </a:bodyPr>
          <a:lstStyle/>
          <a:p>
            <a:r>
              <a:rPr lang="en-US" sz="7000" cap="all"/>
              <a:t>Cocoa pod</a:t>
            </a:r>
          </a:p>
        </p:txBody>
      </p:sp>
    </p:spTree>
    <p:extLst>
      <p:ext uri="{BB962C8B-B14F-4D97-AF65-F5344CB8AC3E}">
        <p14:creationId xmlns:p14="http://schemas.microsoft.com/office/powerpoint/2010/main" val="19880625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2" name="Rectangle 11">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4"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6" name="Rectangle 15">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C02CE5-4BA6-7A49-8ECA-58130938CC33}"/>
              </a:ext>
            </a:extLst>
          </p:cNvPr>
          <p:cNvSpPr>
            <a:spLocks noGrp="1"/>
          </p:cNvSpPr>
          <p:nvPr>
            <p:ph type="title"/>
          </p:nvPr>
        </p:nvSpPr>
        <p:spPr>
          <a:xfrm>
            <a:off x="1720099" y="1653731"/>
            <a:ext cx="8110584" cy="3935906"/>
          </a:xfrm>
        </p:spPr>
        <p:txBody>
          <a:bodyPr vert="horz" lIns="91440" tIns="45720" rIns="91440" bIns="45720" rtlCol="0" anchor="t">
            <a:normAutofit/>
          </a:bodyPr>
          <a:lstStyle/>
          <a:p>
            <a:r>
              <a:rPr lang="en-US" sz="8800" cap="all"/>
              <a:t>Q&amp;A</a:t>
            </a:r>
          </a:p>
        </p:txBody>
      </p:sp>
    </p:spTree>
    <p:extLst>
      <p:ext uri="{BB962C8B-B14F-4D97-AF65-F5344CB8AC3E}">
        <p14:creationId xmlns:p14="http://schemas.microsoft.com/office/powerpoint/2010/main" val="191028112"/>
      </p:ext>
    </p:extLst>
  </p:cSld>
  <p:clrMapOvr>
    <a:overrideClrMapping bg1="dk1" tx1="lt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2" name="Rectangle 11">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4"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6" name="Rectangle 15">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A77763-E1C1-2E48-9FB1-14723BB7B10B}"/>
              </a:ext>
            </a:extLst>
          </p:cNvPr>
          <p:cNvSpPr>
            <a:spLocks noGrp="1"/>
          </p:cNvSpPr>
          <p:nvPr>
            <p:ph type="title"/>
          </p:nvPr>
        </p:nvSpPr>
        <p:spPr>
          <a:xfrm>
            <a:off x="1720099" y="1653731"/>
            <a:ext cx="8110584" cy="3935906"/>
          </a:xfrm>
        </p:spPr>
        <p:txBody>
          <a:bodyPr vert="horz" lIns="91440" tIns="45720" rIns="91440" bIns="45720" rtlCol="0" anchor="t">
            <a:normAutofit/>
          </a:bodyPr>
          <a:lstStyle/>
          <a:p>
            <a:r>
              <a:rPr lang="en-US" sz="8800" cap="all"/>
              <a:t>Thanks for your attention</a:t>
            </a:r>
          </a:p>
        </p:txBody>
      </p:sp>
    </p:spTree>
    <p:extLst>
      <p:ext uri="{BB962C8B-B14F-4D97-AF65-F5344CB8AC3E}">
        <p14:creationId xmlns:p14="http://schemas.microsoft.com/office/powerpoint/2010/main" val="174646992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564D8B-C7F0-2A49-BA30-FEF953E55AF4}"/>
              </a:ext>
            </a:extLst>
          </p:cNvPr>
          <p:cNvSpPr>
            <a:spLocks noGrp="1"/>
          </p:cNvSpPr>
          <p:nvPr>
            <p:ph type="ctrTitle"/>
          </p:nvPr>
        </p:nvSpPr>
        <p:spPr>
          <a:xfrm>
            <a:off x="7961934" y="-422269"/>
            <a:ext cx="4037814" cy="4877772"/>
          </a:xfrm>
        </p:spPr>
        <p:txBody>
          <a:bodyPr>
            <a:normAutofit/>
          </a:bodyPr>
          <a:lstStyle/>
          <a:p>
            <a:r>
              <a:rPr lang="en-US" sz="6000" b="1" cap="none"/>
              <a:t>Developing For </a:t>
            </a:r>
            <a:br>
              <a:rPr lang="en-US" sz="6000" b="1" cap="none"/>
            </a:br>
            <a:r>
              <a:rPr lang="en-US" sz="6000" b="1" cap="none"/>
              <a:t>Apple TV</a:t>
            </a:r>
            <a:endParaRPr lang="en-US" sz="6000" b="1" cap="none" dirty="0"/>
          </a:p>
        </p:txBody>
      </p:sp>
      <p:sp>
        <p:nvSpPr>
          <p:cNvPr id="23"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5"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7" name="Picture 6">
            <a:extLst>
              <a:ext uri="{FF2B5EF4-FFF2-40B4-BE49-F238E27FC236}">
                <a16:creationId xmlns:a16="http://schemas.microsoft.com/office/drawing/2014/main" id="{972E245B-1D8A-2348-A6B3-1054CC100BE5}"/>
              </a:ext>
            </a:extLst>
          </p:cNvPr>
          <p:cNvPicPr>
            <a:picLocks noChangeAspect="1"/>
          </p:cNvPicPr>
          <p:nvPr/>
        </p:nvPicPr>
        <p:blipFill rotWithShape="1">
          <a:blip r:embed="rId3"/>
          <a:srcRect t="6343" b="6431"/>
          <a:stretch/>
        </p:blipFill>
        <p:spPr>
          <a:xfrm>
            <a:off x="1379023" y="1936636"/>
            <a:ext cx="5659222" cy="3183920"/>
          </a:xfrm>
          <a:prstGeom prst="rect">
            <a:avLst/>
          </a:prstGeom>
        </p:spPr>
      </p:pic>
    </p:spTree>
    <p:extLst>
      <p:ext uri="{BB962C8B-B14F-4D97-AF65-F5344CB8AC3E}">
        <p14:creationId xmlns:p14="http://schemas.microsoft.com/office/powerpoint/2010/main" val="384375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A93D97C6-63EF-4CA6-B01D-25E2772DC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4C9CE7-901A-1549-9601-2A8EA6627793}"/>
              </a:ext>
            </a:extLst>
          </p:cNvPr>
          <p:cNvSpPr>
            <a:spLocks noGrp="1"/>
          </p:cNvSpPr>
          <p:nvPr>
            <p:ph type="title"/>
          </p:nvPr>
        </p:nvSpPr>
        <p:spPr>
          <a:xfrm>
            <a:off x="5100824" y="685800"/>
            <a:ext cx="6176776" cy="1485900"/>
          </a:xfrm>
        </p:spPr>
        <p:txBody>
          <a:bodyPr>
            <a:normAutofit/>
          </a:bodyPr>
          <a:lstStyle/>
          <a:p>
            <a:r>
              <a:rPr lang="en-US"/>
              <a:t>Agenda</a:t>
            </a:r>
          </a:p>
        </p:txBody>
      </p:sp>
      <p:pic>
        <p:nvPicPr>
          <p:cNvPr id="7" name="Graphic 6" descr="USB">
            <a:extLst>
              <a:ext uri="{FF2B5EF4-FFF2-40B4-BE49-F238E27FC236}">
                <a16:creationId xmlns:a16="http://schemas.microsoft.com/office/drawing/2014/main" id="{CC4577D3-7B11-45E3-BC0A-EFFD94D02C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4276" y="1881930"/>
            <a:ext cx="3093388" cy="3093388"/>
          </a:xfrm>
          <a:prstGeom prst="rect">
            <a:avLst/>
          </a:prstGeom>
        </p:spPr>
      </p:pic>
      <p:sp>
        <p:nvSpPr>
          <p:cNvPr id="15" name="Rectangle 11">
            <a:extLst>
              <a:ext uri="{FF2B5EF4-FFF2-40B4-BE49-F238E27FC236}">
                <a16:creationId xmlns:a16="http://schemas.microsoft.com/office/drawing/2014/main" id="{5DA4A40B-EDCE-42FC-B189-AEFB4F82E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AE929395-A778-8D41-AE27-4695C385AC0D}"/>
              </a:ext>
            </a:extLst>
          </p:cNvPr>
          <p:cNvSpPr>
            <a:spLocks noGrp="1"/>
          </p:cNvSpPr>
          <p:nvPr>
            <p:ph idx="1"/>
          </p:nvPr>
        </p:nvSpPr>
        <p:spPr>
          <a:xfrm>
            <a:off x="5100824" y="2286000"/>
            <a:ext cx="6176776" cy="3581400"/>
          </a:xfrm>
        </p:spPr>
        <p:txBody>
          <a:bodyPr>
            <a:normAutofit/>
          </a:bodyPr>
          <a:lstStyle/>
          <a:p>
            <a:r>
              <a:rPr lang="en-US" sz="2800" dirty="0"/>
              <a:t>Apple TV and </a:t>
            </a:r>
            <a:r>
              <a:rPr lang="en-US" sz="2800" dirty="0" err="1"/>
              <a:t>tvOS</a:t>
            </a:r>
            <a:endParaRPr lang="en-US" sz="2800" dirty="0"/>
          </a:p>
          <a:p>
            <a:r>
              <a:rPr lang="en-US" sz="2800" dirty="0"/>
              <a:t>Developing for Apple TV</a:t>
            </a:r>
          </a:p>
          <a:p>
            <a:r>
              <a:rPr lang="en-US" sz="2800" dirty="0"/>
              <a:t>Demo</a:t>
            </a:r>
          </a:p>
        </p:txBody>
      </p:sp>
    </p:spTree>
    <p:extLst>
      <p:ext uri="{BB962C8B-B14F-4D97-AF65-F5344CB8AC3E}">
        <p14:creationId xmlns:p14="http://schemas.microsoft.com/office/powerpoint/2010/main" val="3916253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1" name="Rectangle 10">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3"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5" name="Rectangle 14">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C1B46C-AD9F-7F43-A2FB-26949238F1D5}"/>
              </a:ext>
            </a:extLst>
          </p:cNvPr>
          <p:cNvSpPr>
            <a:spLocks noGrp="1"/>
          </p:cNvSpPr>
          <p:nvPr>
            <p:ph type="title"/>
          </p:nvPr>
        </p:nvSpPr>
        <p:spPr>
          <a:xfrm>
            <a:off x="1720099" y="1653731"/>
            <a:ext cx="8110584" cy="3935906"/>
          </a:xfrm>
        </p:spPr>
        <p:txBody>
          <a:bodyPr vert="horz" lIns="91440" tIns="45720" rIns="91440" bIns="45720" rtlCol="0" anchor="t">
            <a:normAutofit/>
          </a:bodyPr>
          <a:lstStyle/>
          <a:p>
            <a:pPr algn="l"/>
            <a:r>
              <a:rPr lang="en-US" sz="8800" b="1" cap="none"/>
              <a:t>Apple TV </a:t>
            </a:r>
            <a:br>
              <a:rPr lang="en-US" sz="8800" b="1" cap="none"/>
            </a:br>
            <a:r>
              <a:rPr lang="en-US" sz="8800" b="1" cap="none"/>
              <a:t>&amp; </a:t>
            </a:r>
            <a:br>
              <a:rPr lang="en-US" sz="8800" b="1" cap="none"/>
            </a:br>
            <a:r>
              <a:rPr lang="en-US" sz="8800" b="1" cap="none"/>
              <a:t>tvOS</a:t>
            </a:r>
            <a:endParaRPr lang="en-US" sz="8800" b="1" cap="none" dirty="0"/>
          </a:p>
        </p:txBody>
      </p:sp>
    </p:spTree>
    <p:extLst>
      <p:ext uri="{BB962C8B-B14F-4D97-AF65-F5344CB8AC3E}">
        <p14:creationId xmlns:p14="http://schemas.microsoft.com/office/powerpoint/2010/main" val="3631617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36">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8"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9"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48" name="Rectangle 40">
            <a:extLst>
              <a:ext uri="{FF2B5EF4-FFF2-40B4-BE49-F238E27FC236}">
                <a16:creationId xmlns:a16="http://schemas.microsoft.com/office/drawing/2014/main" id="{1E954AF0-B5CC-4A16-ACDA-675B5694F2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CC5112F1-437E-0540-85C3-16749655A384}"/>
              </a:ext>
            </a:extLst>
          </p:cNvPr>
          <p:cNvPicPr>
            <a:picLocks noChangeAspect="1"/>
          </p:cNvPicPr>
          <p:nvPr/>
        </p:nvPicPr>
        <p:blipFill>
          <a:blip r:embed="rId3"/>
          <a:stretch>
            <a:fillRect/>
          </a:stretch>
        </p:blipFill>
        <p:spPr>
          <a:xfrm>
            <a:off x="793704" y="640080"/>
            <a:ext cx="6581522" cy="5577840"/>
          </a:xfrm>
          <a:prstGeom prst="rect">
            <a:avLst/>
          </a:prstGeom>
        </p:spPr>
      </p:pic>
      <p:sp>
        <p:nvSpPr>
          <p:cNvPr id="49" name="Freeform 6">
            <a:extLst>
              <a:ext uri="{FF2B5EF4-FFF2-40B4-BE49-F238E27FC236}">
                <a16:creationId xmlns:a16="http://schemas.microsoft.com/office/drawing/2014/main" id="{325322DD-3792-4947-A96A-1B6D9D786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2" name="TextBox 11">
            <a:extLst>
              <a:ext uri="{FF2B5EF4-FFF2-40B4-BE49-F238E27FC236}">
                <a16:creationId xmlns:a16="http://schemas.microsoft.com/office/drawing/2014/main" id="{BFAB766D-A5BE-9048-B7F4-B4157DB3A1D1}"/>
              </a:ext>
            </a:extLst>
          </p:cNvPr>
          <p:cNvSpPr txBox="1"/>
          <p:nvPr/>
        </p:nvSpPr>
        <p:spPr>
          <a:xfrm>
            <a:off x="8513974" y="978006"/>
            <a:ext cx="3558758" cy="3000139"/>
          </a:xfrm>
          <a:prstGeom prst="rect">
            <a:avLst/>
          </a:prstGeom>
        </p:spPr>
        <p:txBody>
          <a:bodyPr vert="horz" lIns="91440" tIns="45720" rIns="91440" bIns="45720" rtlCol="0" anchor="b">
            <a:normAutofit/>
          </a:bodyPr>
          <a:lstStyle/>
          <a:p>
            <a:pPr defTabSz="914400">
              <a:spcBef>
                <a:spcPct val="0"/>
              </a:spcBef>
              <a:spcAft>
                <a:spcPts val="600"/>
              </a:spcAft>
            </a:pPr>
            <a:r>
              <a:rPr lang="en-US" sz="5000" dirty="0">
                <a:solidFill>
                  <a:schemeClr val="tx2"/>
                </a:solidFill>
                <a:latin typeface="+mj-lt"/>
                <a:ea typeface="+mj-ea"/>
                <a:cs typeface="+mj-cs"/>
              </a:rPr>
              <a:t>Apple TV 4K </a:t>
            </a:r>
          </a:p>
          <a:p>
            <a:pPr defTabSz="914400">
              <a:spcBef>
                <a:spcPct val="0"/>
              </a:spcBef>
              <a:spcAft>
                <a:spcPts val="600"/>
              </a:spcAft>
            </a:pPr>
            <a:r>
              <a:rPr lang="en-US" sz="5000" dirty="0">
                <a:solidFill>
                  <a:schemeClr val="tx2"/>
                </a:solidFill>
                <a:latin typeface="+mj-lt"/>
                <a:ea typeface="+mj-ea"/>
                <a:cs typeface="+mj-cs"/>
              </a:rPr>
              <a:t>5th Gen (2017)</a:t>
            </a:r>
          </a:p>
        </p:txBody>
      </p:sp>
    </p:spTree>
    <p:extLst>
      <p:ext uri="{BB962C8B-B14F-4D97-AF65-F5344CB8AC3E}">
        <p14:creationId xmlns:p14="http://schemas.microsoft.com/office/powerpoint/2010/main" val="1785784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2B36470-9A0C-4C86-99EB-05358284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DD2F460-AD0F-49B5-80F2-18F1F65E3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A264202-8C94-A64D-9212-161D1BB5DF53}"/>
              </a:ext>
            </a:extLst>
          </p:cNvPr>
          <p:cNvPicPr>
            <a:picLocks noChangeAspect="1"/>
          </p:cNvPicPr>
          <p:nvPr/>
        </p:nvPicPr>
        <p:blipFill>
          <a:blip r:embed="rId3"/>
          <a:stretch>
            <a:fillRect/>
          </a:stretch>
        </p:blipFill>
        <p:spPr>
          <a:xfrm>
            <a:off x="1162796" y="800100"/>
            <a:ext cx="4009073" cy="5257801"/>
          </a:xfrm>
          <a:prstGeom prst="rect">
            <a:avLst/>
          </a:prstGeom>
        </p:spPr>
      </p:pic>
      <p:sp>
        <p:nvSpPr>
          <p:cNvPr id="24" name="Rectangle 23">
            <a:extLst>
              <a:ext uri="{FF2B5EF4-FFF2-40B4-BE49-F238E27FC236}">
                <a16:creationId xmlns:a16="http://schemas.microsoft.com/office/drawing/2014/main" id="{0C634C77-7EAE-486F-BBA9-98DFA032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845"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4623CD48-1E38-FB49-BABF-1B7BFEB7375B}"/>
              </a:ext>
            </a:extLst>
          </p:cNvPr>
          <p:cNvPicPr>
            <a:picLocks noChangeAspect="1"/>
          </p:cNvPicPr>
          <p:nvPr/>
        </p:nvPicPr>
        <p:blipFill>
          <a:blip r:embed="rId4"/>
          <a:stretch>
            <a:fillRect/>
          </a:stretch>
        </p:blipFill>
        <p:spPr>
          <a:xfrm>
            <a:off x="6501119" y="1408521"/>
            <a:ext cx="4768093" cy="4040958"/>
          </a:xfrm>
          <a:prstGeom prst="rect">
            <a:avLst/>
          </a:prstGeom>
        </p:spPr>
      </p:pic>
    </p:spTree>
    <p:extLst>
      <p:ext uri="{BB962C8B-B14F-4D97-AF65-F5344CB8AC3E}">
        <p14:creationId xmlns:p14="http://schemas.microsoft.com/office/powerpoint/2010/main" val="1407237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Rectangle 14">
            <a:extLst>
              <a:ext uri="{FF2B5EF4-FFF2-40B4-BE49-F238E27FC236}">
                <a16:creationId xmlns:a16="http://schemas.microsoft.com/office/drawing/2014/main" id="{9E8A3474-A3A2-4200-9E98-3433E3D19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8" name="Rectangle 16">
            <a:extLst>
              <a:ext uri="{FF2B5EF4-FFF2-40B4-BE49-F238E27FC236}">
                <a16:creationId xmlns:a16="http://schemas.microsoft.com/office/drawing/2014/main" id="{A2B36470-9A0C-4C86-99EB-05358284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8">
            <a:extLst>
              <a:ext uri="{FF2B5EF4-FFF2-40B4-BE49-F238E27FC236}">
                <a16:creationId xmlns:a16="http://schemas.microsoft.com/office/drawing/2014/main" id="{0DD2F460-AD0F-49B5-80F2-18F1F65E3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991A921B-3753-4748-968C-E06EAF808A0D}"/>
              </a:ext>
            </a:extLst>
          </p:cNvPr>
          <p:cNvPicPr>
            <a:picLocks noGrp="1" noChangeAspect="1"/>
          </p:cNvPicPr>
          <p:nvPr>
            <p:ph idx="1"/>
          </p:nvPr>
        </p:nvPicPr>
        <p:blipFill>
          <a:blip r:embed="rId3"/>
          <a:stretch>
            <a:fillRect/>
          </a:stretch>
        </p:blipFill>
        <p:spPr>
          <a:xfrm>
            <a:off x="2101536" y="1109324"/>
            <a:ext cx="2067068" cy="3956113"/>
          </a:xfrm>
          <a:prstGeom prst="rect">
            <a:avLst/>
          </a:prstGeom>
        </p:spPr>
      </p:pic>
      <p:sp>
        <p:nvSpPr>
          <p:cNvPr id="21" name="Rectangle 20">
            <a:extLst>
              <a:ext uri="{FF2B5EF4-FFF2-40B4-BE49-F238E27FC236}">
                <a16:creationId xmlns:a16="http://schemas.microsoft.com/office/drawing/2014/main" id="{0C634C77-7EAE-486F-BBA9-98DFA032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845"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B29B912-E042-1E46-A3FC-0A236CEF947D}"/>
              </a:ext>
            </a:extLst>
          </p:cNvPr>
          <p:cNvPicPr>
            <a:picLocks noChangeAspect="1"/>
          </p:cNvPicPr>
          <p:nvPr/>
        </p:nvPicPr>
        <p:blipFill>
          <a:blip r:embed="rId4"/>
          <a:stretch>
            <a:fillRect/>
          </a:stretch>
        </p:blipFill>
        <p:spPr>
          <a:xfrm>
            <a:off x="5946090" y="2129426"/>
            <a:ext cx="5842807" cy="2936011"/>
          </a:xfrm>
          <a:prstGeom prst="rect">
            <a:avLst/>
          </a:prstGeom>
        </p:spPr>
      </p:pic>
      <p:sp>
        <p:nvSpPr>
          <p:cNvPr id="22" name="TextBox 21">
            <a:extLst>
              <a:ext uri="{FF2B5EF4-FFF2-40B4-BE49-F238E27FC236}">
                <a16:creationId xmlns:a16="http://schemas.microsoft.com/office/drawing/2014/main" id="{5641A316-FB5D-684D-A985-35E8E52B7367}"/>
              </a:ext>
            </a:extLst>
          </p:cNvPr>
          <p:cNvSpPr txBox="1"/>
          <p:nvPr/>
        </p:nvSpPr>
        <p:spPr>
          <a:xfrm>
            <a:off x="979737" y="5305467"/>
            <a:ext cx="4310667" cy="646331"/>
          </a:xfrm>
          <a:prstGeom prst="rect">
            <a:avLst/>
          </a:prstGeom>
          <a:noFill/>
        </p:spPr>
        <p:txBody>
          <a:bodyPr wrap="none" rtlCol="0">
            <a:spAutoFit/>
          </a:bodyPr>
          <a:lstStyle/>
          <a:p>
            <a:r>
              <a:rPr lang="en-US" sz="3600" b="1" dirty="0"/>
              <a:t>2007: iPhone 1</a:t>
            </a:r>
            <a:r>
              <a:rPr lang="en-US" sz="3600" b="1" baseline="30000" dirty="0"/>
              <a:t>st</a:t>
            </a:r>
            <a:r>
              <a:rPr lang="en-US" sz="3600" b="1" dirty="0"/>
              <a:t> Gen</a:t>
            </a:r>
          </a:p>
        </p:txBody>
      </p:sp>
      <p:sp>
        <p:nvSpPr>
          <p:cNvPr id="24" name="TextBox 23">
            <a:extLst>
              <a:ext uri="{FF2B5EF4-FFF2-40B4-BE49-F238E27FC236}">
                <a16:creationId xmlns:a16="http://schemas.microsoft.com/office/drawing/2014/main" id="{A355B9BB-B8D7-BA43-B24D-610677D16A96}"/>
              </a:ext>
            </a:extLst>
          </p:cNvPr>
          <p:cNvSpPr txBox="1"/>
          <p:nvPr/>
        </p:nvSpPr>
        <p:spPr>
          <a:xfrm>
            <a:off x="6534044" y="5305467"/>
            <a:ext cx="4717702" cy="646331"/>
          </a:xfrm>
          <a:prstGeom prst="rect">
            <a:avLst/>
          </a:prstGeom>
          <a:noFill/>
        </p:spPr>
        <p:txBody>
          <a:bodyPr wrap="none" rtlCol="0">
            <a:spAutoFit/>
          </a:bodyPr>
          <a:lstStyle/>
          <a:p>
            <a:r>
              <a:rPr lang="en-US" sz="3600" b="1" dirty="0"/>
              <a:t>2006: Apple TV 1</a:t>
            </a:r>
            <a:r>
              <a:rPr lang="en-US" sz="3600" b="1" baseline="30000" dirty="0"/>
              <a:t>st</a:t>
            </a:r>
            <a:r>
              <a:rPr lang="en-US" sz="3600" b="1" dirty="0"/>
              <a:t> Gen</a:t>
            </a:r>
          </a:p>
        </p:txBody>
      </p:sp>
    </p:spTree>
    <p:extLst>
      <p:ext uri="{BB962C8B-B14F-4D97-AF65-F5344CB8AC3E}">
        <p14:creationId xmlns:p14="http://schemas.microsoft.com/office/powerpoint/2010/main" val="293243109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{6C5136C8-26A9-114C-971B-DD59E6C6C4ED}tf10001072</Template>
  <TotalTime>4609</TotalTime>
  <Words>3475</Words>
  <Application>Microsoft Macintosh PowerPoint</Application>
  <PresentationFormat>Widescreen</PresentationFormat>
  <Paragraphs>340</Paragraphs>
  <Slides>38</Slides>
  <Notes>29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38</vt:i4>
      </vt:variant>
    </vt:vector>
  </HeadingPairs>
  <TitlesOfParts>
    <vt:vector size="41" baseType="lpstr">
      <vt:lpstr>Calibri</vt:lpstr>
      <vt:lpstr>Franklin Gothic Book</vt:lpstr>
      <vt:lpstr>Crop</vt:lpstr>
      <vt:lpstr>iOS Dev Scout Singapore, October 2018</vt:lpstr>
      <vt:lpstr>Thanh</vt:lpstr>
      <vt:lpstr>PowerPoint Presentation</vt:lpstr>
      <vt:lpstr>Developing For  Apple TV</vt:lpstr>
      <vt:lpstr>Agenda</vt:lpstr>
      <vt:lpstr>Apple TV  &amp;  tvOS</vt:lpstr>
      <vt:lpstr>PowerPoint Presentation</vt:lpstr>
      <vt:lpstr>PowerPoint Presentation</vt:lpstr>
      <vt:lpstr>PowerPoint Presentation</vt:lpstr>
      <vt:lpstr>PowerPoint Presentation</vt:lpstr>
      <vt:lpstr>Apple TV sold</vt:lpstr>
      <vt:lpstr>PowerPoint Presentation</vt:lpstr>
      <vt:lpstr>PowerPoint Presentation</vt:lpstr>
      <vt:lpstr>PowerPoint Presentation</vt:lpstr>
      <vt:lpstr>tvOS app</vt:lpstr>
      <vt:lpstr>TVML</vt:lpstr>
      <vt:lpstr>HOW DOES IT WORK?</vt:lpstr>
      <vt:lpstr>TVML Template Example</vt:lpstr>
      <vt:lpstr>TVML Template Example</vt:lpstr>
      <vt:lpstr>TVML Template Example</vt:lpstr>
      <vt:lpstr>TVML Complicated Template</vt:lpstr>
      <vt:lpstr>PowerPoint Presentation</vt:lpstr>
      <vt:lpstr>TVML Complicated Template</vt:lpstr>
      <vt:lpstr>COMPARISON</vt:lpstr>
      <vt:lpstr>PowerPoint Presentation</vt:lpstr>
      <vt:lpstr>Developing  Custom Apple TV App On iOS Project</vt:lpstr>
      <vt:lpstr>Project structure</vt:lpstr>
      <vt:lpstr>Reusability</vt:lpstr>
      <vt:lpstr>Demo</vt:lpstr>
      <vt:lpstr>Notes</vt:lpstr>
      <vt:lpstr>Fastlane</vt:lpstr>
      <vt:lpstr>PowerPoint Presentation</vt:lpstr>
      <vt:lpstr>PowerPoint Presentation</vt:lpstr>
      <vt:lpstr>Run fastlane</vt:lpstr>
      <vt:lpstr>PowerPoint Presentation</vt:lpstr>
      <vt:lpstr>Cocoa pod</vt:lpstr>
      <vt:lpstr>Q&amp;A</vt:lpstr>
      <vt:lpstr>Thanks for your attention</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work with iOS and TVOS in a same project</dc:title>
  <dc:creator>51103226@stu.hcmut.edu.vn</dc:creator>
  <cp:lastModifiedBy>Ta, Thanh</cp:lastModifiedBy>
  <cp:revision>1193</cp:revision>
  <dcterms:created xsi:type="dcterms:W3CDTF">2018-08-18T11:42:30Z</dcterms:created>
  <dcterms:modified xsi:type="dcterms:W3CDTF">2018-10-05T03:11:58Z</dcterms:modified>
</cp:coreProperties>
</file>

<file path=docProps/thumbnail.jpeg>
</file>